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6" r:id="rId7"/>
    <p:sldId id="265" r:id="rId8"/>
    <p:sldId id="261" r:id="rId9"/>
    <p:sldId id="262" r:id="rId10"/>
    <p:sldId id="263" r:id="rId11"/>
    <p:sldId id="264"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Kumar One" panose="020B0604020202020204" charset="0"/>
      <p:regular r:id="rId17"/>
    </p:embeddedFont>
    <p:embeddedFont>
      <p:font typeface="League Spartan"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5" d="100"/>
          <a:sy n="35" d="100"/>
        </p:scale>
        <p:origin x="118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2.jpeg"/><Relationship Id="rId5" Type="http://schemas.openxmlformats.org/officeDocument/2006/relationships/image" Target="../media/image4.png"/><Relationship Id="rId10" Type="http://schemas.openxmlformats.org/officeDocument/2006/relationships/image" Target="../media/image31.jpeg"/><Relationship Id="rId4" Type="http://schemas.openxmlformats.org/officeDocument/2006/relationships/image" Target="../media/image3.svg"/><Relationship Id="rId9"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jpg"/><Relationship Id="rId5" Type="http://schemas.openxmlformats.org/officeDocument/2006/relationships/image" Target="../media/image4.png"/><Relationship Id="rId10" Type="http://schemas.openxmlformats.org/officeDocument/2006/relationships/image" Target="../media/image10.jpg"/><Relationship Id="rId4" Type="http://schemas.openxmlformats.org/officeDocument/2006/relationships/image" Target="../media/image3.svg"/><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jpg"/><Relationship Id="rId5" Type="http://schemas.openxmlformats.org/officeDocument/2006/relationships/image" Target="../media/image4.png"/><Relationship Id="rId10" Type="http://schemas.openxmlformats.org/officeDocument/2006/relationships/image" Target="../media/image15.jpg"/><Relationship Id="rId4" Type="http://schemas.openxmlformats.org/officeDocument/2006/relationships/image" Target="../media/image3.svg"/><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jpeg"/><Relationship Id="rId5" Type="http://schemas.openxmlformats.org/officeDocument/2006/relationships/image" Target="../media/image4.png"/><Relationship Id="rId10"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7.png"/><Relationship Id="rId5" Type="http://schemas.openxmlformats.org/officeDocument/2006/relationships/image" Target="../media/image4.png"/><Relationship Id="rId10" Type="http://schemas.openxmlformats.org/officeDocument/2006/relationships/image" Target="../media/image26.png"/><Relationship Id="rId4" Type="http://schemas.openxmlformats.org/officeDocument/2006/relationships/image" Target="../media/image3.sv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6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10800000">
            <a:off x="-795339" y="-1398441"/>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4640687" y="7641439"/>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4922149" y="73928"/>
            <a:ext cx="2993245" cy="1326646"/>
          </a:xfrm>
          <a:custGeom>
            <a:avLst/>
            <a:gdLst/>
            <a:ahLst/>
            <a:cxnLst/>
            <a:rect l="l" t="t" r="r" b="b"/>
            <a:pathLst>
              <a:path w="2993245" h="1326646">
                <a:moveTo>
                  <a:pt x="0" y="0"/>
                </a:moveTo>
                <a:lnTo>
                  <a:pt x="2993244" y="0"/>
                </a:lnTo>
                <a:lnTo>
                  <a:pt x="2993244" y="1326645"/>
                </a:lnTo>
                <a:lnTo>
                  <a:pt x="0" y="1326645"/>
                </a:lnTo>
                <a:lnTo>
                  <a:pt x="0" y="0"/>
                </a:lnTo>
                <a:close/>
              </a:path>
            </a:pathLst>
          </a:custGeom>
          <a:blipFill>
            <a:blip r:embed="rId5"/>
            <a:stretch>
              <a:fillRect/>
            </a:stretch>
          </a:blipFill>
        </p:spPr>
      </p:sp>
      <p:sp>
        <p:nvSpPr>
          <p:cNvPr id="6" name="Freeform 6"/>
          <p:cNvSpPr/>
          <p:nvPr/>
        </p:nvSpPr>
        <p:spPr>
          <a:xfrm>
            <a:off x="519663" y="487198"/>
            <a:ext cx="2778051" cy="771430"/>
          </a:xfrm>
          <a:custGeom>
            <a:avLst/>
            <a:gdLst/>
            <a:ahLst/>
            <a:cxnLst/>
            <a:rect l="l" t="t" r="r" b="b"/>
            <a:pathLst>
              <a:path w="2778051" h="771430">
                <a:moveTo>
                  <a:pt x="0" y="0"/>
                </a:moveTo>
                <a:lnTo>
                  <a:pt x="2778051" y="0"/>
                </a:lnTo>
                <a:lnTo>
                  <a:pt x="2778051" y="771430"/>
                </a:lnTo>
                <a:lnTo>
                  <a:pt x="0" y="771430"/>
                </a:lnTo>
                <a:lnTo>
                  <a:pt x="0" y="0"/>
                </a:lnTo>
                <a:close/>
              </a:path>
            </a:pathLst>
          </a:custGeom>
          <a:blipFill>
            <a:blip r:embed="rId6"/>
            <a:stretch>
              <a:fillRect t="-4017" b="-4017"/>
            </a:stretch>
          </a:blipFill>
        </p:spPr>
      </p:sp>
      <p:sp>
        <p:nvSpPr>
          <p:cNvPr id="7" name="TextBox 7"/>
          <p:cNvSpPr txBox="1"/>
          <p:nvPr/>
        </p:nvSpPr>
        <p:spPr>
          <a:xfrm>
            <a:off x="4216185" y="3362397"/>
            <a:ext cx="9855629" cy="2411558"/>
          </a:xfrm>
          <a:prstGeom prst="rect">
            <a:avLst/>
          </a:prstGeom>
        </p:spPr>
        <p:txBody>
          <a:bodyPr lIns="0" tIns="0" rIns="0" bIns="0" rtlCol="0" anchor="t">
            <a:spAutoFit/>
          </a:bodyPr>
          <a:lstStyle/>
          <a:p>
            <a:pPr algn="ctr">
              <a:lnSpc>
                <a:spcPts val="9068"/>
              </a:lnSpc>
            </a:pPr>
            <a:r>
              <a:rPr lang="en-US" sz="9600" dirty="0">
                <a:solidFill>
                  <a:srgbClr val="FFFFFF"/>
                </a:solidFill>
                <a:latin typeface="League Spartan"/>
                <a:ea typeface="League Spartan"/>
                <a:cs typeface="League Spartan"/>
                <a:sym typeface="League Spartan"/>
              </a:rPr>
              <a:t>PET VERSE</a:t>
            </a:r>
          </a:p>
          <a:p>
            <a:pPr algn="ctr">
              <a:lnSpc>
                <a:spcPts val="9068"/>
              </a:lnSpc>
            </a:pPr>
            <a:endParaRPr lang="en-US" sz="9600" dirty="0">
              <a:solidFill>
                <a:srgbClr val="FFFFFF"/>
              </a:solidFill>
              <a:latin typeface="League Spartan"/>
              <a:ea typeface="League Spartan"/>
              <a:cs typeface="League Spartan"/>
              <a:sym typeface="League Spartan"/>
            </a:endParaRPr>
          </a:p>
        </p:txBody>
      </p:sp>
      <p:sp>
        <p:nvSpPr>
          <p:cNvPr id="8" name="TextBox 8"/>
          <p:cNvSpPr txBox="1"/>
          <p:nvPr/>
        </p:nvSpPr>
        <p:spPr>
          <a:xfrm>
            <a:off x="5791200" y="4739586"/>
            <a:ext cx="7467600" cy="450123"/>
          </a:xfrm>
          <a:prstGeom prst="rect">
            <a:avLst/>
          </a:prstGeom>
        </p:spPr>
        <p:txBody>
          <a:bodyPr wrap="square" lIns="0" tIns="0" rIns="0" bIns="0" rtlCol="0" anchor="t">
            <a:spAutoFit/>
          </a:bodyPr>
          <a:lstStyle/>
          <a:p>
            <a:pPr algn="ctr">
              <a:lnSpc>
                <a:spcPts val="3359"/>
              </a:lnSpc>
              <a:spcBef>
                <a:spcPct val="0"/>
              </a:spcBef>
            </a:pPr>
            <a:r>
              <a:rPr lang="en-US" sz="3200" dirty="0">
                <a:solidFill>
                  <a:srgbClr val="FFFFFF"/>
                </a:solidFill>
                <a:latin typeface="League Spartan"/>
                <a:ea typeface="League Spartan"/>
                <a:cs typeface="League Spartan"/>
                <a:sym typeface="League Spartan"/>
              </a:rPr>
              <a:t>TEAM NAME –ONE FOR ALL </a:t>
            </a:r>
          </a:p>
        </p:txBody>
      </p:sp>
      <p:grpSp>
        <p:nvGrpSpPr>
          <p:cNvPr id="9" name="Group 9"/>
          <p:cNvGrpSpPr/>
          <p:nvPr/>
        </p:nvGrpSpPr>
        <p:grpSpPr>
          <a:xfrm>
            <a:off x="7921698" y="282368"/>
            <a:ext cx="2980852" cy="1320400"/>
            <a:chOff x="0" y="0"/>
            <a:chExt cx="3974470" cy="1760534"/>
          </a:xfrm>
        </p:grpSpPr>
        <p:sp>
          <p:nvSpPr>
            <p:cNvPr id="10" name="Freeform 10"/>
            <p:cNvSpPr/>
            <p:nvPr/>
          </p:nvSpPr>
          <p:spPr>
            <a:xfrm>
              <a:off x="0" y="0"/>
              <a:ext cx="3974470" cy="1760534"/>
            </a:xfrm>
            <a:custGeom>
              <a:avLst/>
              <a:gdLst/>
              <a:ahLst/>
              <a:cxnLst/>
              <a:rect l="l" t="t" r="r" b="b"/>
              <a:pathLst>
                <a:path w="3974470" h="1760534">
                  <a:moveTo>
                    <a:pt x="0" y="0"/>
                  </a:moveTo>
                  <a:lnTo>
                    <a:pt x="3974470" y="0"/>
                  </a:lnTo>
                  <a:lnTo>
                    <a:pt x="3974470" y="1760534"/>
                  </a:lnTo>
                  <a:lnTo>
                    <a:pt x="0" y="1760534"/>
                  </a:lnTo>
                  <a:lnTo>
                    <a:pt x="0" y="0"/>
                  </a:lnTo>
                  <a:close/>
                </a:path>
              </a:pathLst>
            </a:custGeom>
            <a:blipFill>
              <a:blip r:embed="rId7"/>
              <a:stretch>
                <a:fillRect t="-58290" b="-67463"/>
              </a:stretch>
            </a:blipFill>
          </p:spPr>
        </p:sp>
        <p:sp>
          <p:nvSpPr>
            <p:cNvPr id="11" name="TextBox 11"/>
            <p:cNvSpPr txBox="1"/>
            <p:nvPr/>
          </p:nvSpPr>
          <p:spPr>
            <a:xfrm>
              <a:off x="1242783" y="1194302"/>
              <a:ext cx="2558108" cy="125627"/>
            </a:xfrm>
            <a:prstGeom prst="rect">
              <a:avLst/>
            </a:prstGeom>
          </p:spPr>
          <p:txBody>
            <a:bodyPr lIns="0" tIns="0" rIns="0" bIns="0" rtlCol="0" anchor="t">
              <a:spAutoFit/>
            </a:bodyPr>
            <a:lstStyle/>
            <a:p>
              <a:pPr algn="ctr">
                <a:lnSpc>
                  <a:spcPts val="794"/>
                </a:lnSpc>
              </a:pPr>
              <a:r>
                <a:rPr lang="en-US" sz="584" spc="23">
                  <a:solidFill>
                    <a:srgbClr val="FFFFFF"/>
                  </a:solidFill>
                  <a:latin typeface="Kumar One"/>
                  <a:ea typeface="Kumar One"/>
                  <a:cs typeface="Kumar One"/>
                  <a:sym typeface="Kumar One"/>
                </a:rPr>
                <a:t>UNLEASH THE CODER INSIDE YOU</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392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1168506" y="1933317"/>
            <a:ext cx="7138555" cy="412250"/>
          </a:xfrm>
          <a:prstGeom prst="rect">
            <a:avLst/>
          </a:prstGeom>
        </p:spPr>
        <p:txBody>
          <a:bodyPr lIns="0" tIns="0" rIns="0" bIns="0" rtlCol="0" anchor="t">
            <a:spAutoFit/>
          </a:bodyPr>
          <a:lstStyle/>
          <a:p>
            <a:pPr algn="l">
              <a:lnSpc>
                <a:spcPts val="3134"/>
              </a:lnSpc>
            </a:pPr>
            <a:r>
              <a:rPr lang="en-US" sz="2849">
                <a:solidFill>
                  <a:srgbClr val="FFFFFF"/>
                </a:solidFill>
                <a:latin typeface="League Spartan"/>
                <a:ea typeface="League Spartan"/>
                <a:cs typeface="League Spartan"/>
                <a:sym typeface="League Spartan"/>
              </a:rPr>
              <a:t>TEAM MEMBER DETAILS</a:t>
            </a:r>
          </a:p>
        </p:txBody>
      </p:sp>
      <p:sp>
        <p:nvSpPr>
          <p:cNvPr id="4" name="Freeform 4"/>
          <p:cNvSpPr/>
          <p:nvPr/>
        </p:nvSpPr>
        <p:spPr>
          <a:xfrm>
            <a:off x="14640687" y="7641439"/>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795339" y="-1398441"/>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4922149" y="73928"/>
            <a:ext cx="2993245" cy="1326646"/>
          </a:xfrm>
          <a:custGeom>
            <a:avLst/>
            <a:gdLst/>
            <a:ahLst/>
            <a:cxnLst/>
            <a:rect l="l" t="t" r="r" b="b"/>
            <a:pathLst>
              <a:path w="2993245" h="1326646">
                <a:moveTo>
                  <a:pt x="0" y="0"/>
                </a:moveTo>
                <a:lnTo>
                  <a:pt x="2993244" y="0"/>
                </a:lnTo>
                <a:lnTo>
                  <a:pt x="2993244" y="1326645"/>
                </a:lnTo>
                <a:lnTo>
                  <a:pt x="0" y="1326645"/>
                </a:lnTo>
                <a:lnTo>
                  <a:pt x="0" y="0"/>
                </a:lnTo>
                <a:close/>
              </a:path>
            </a:pathLst>
          </a:custGeom>
          <a:blipFill>
            <a:blip r:embed="rId5"/>
            <a:stretch>
              <a:fillRect/>
            </a:stretch>
          </a:blipFill>
        </p:spPr>
      </p:sp>
      <p:sp>
        <p:nvSpPr>
          <p:cNvPr id="7" name="Freeform 7"/>
          <p:cNvSpPr/>
          <p:nvPr/>
        </p:nvSpPr>
        <p:spPr>
          <a:xfrm>
            <a:off x="519663" y="487198"/>
            <a:ext cx="2778051" cy="771430"/>
          </a:xfrm>
          <a:custGeom>
            <a:avLst/>
            <a:gdLst/>
            <a:ahLst/>
            <a:cxnLst/>
            <a:rect l="l" t="t" r="r" b="b"/>
            <a:pathLst>
              <a:path w="2778051" h="771430">
                <a:moveTo>
                  <a:pt x="0" y="0"/>
                </a:moveTo>
                <a:lnTo>
                  <a:pt x="2778051" y="0"/>
                </a:lnTo>
                <a:lnTo>
                  <a:pt x="2778051" y="771430"/>
                </a:lnTo>
                <a:lnTo>
                  <a:pt x="0" y="771430"/>
                </a:lnTo>
                <a:lnTo>
                  <a:pt x="0" y="0"/>
                </a:lnTo>
                <a:close/>
              </a:path>
            </a:pathLst>
          </a:custGeom>
          <a:blipFill>
            <a:blip r:embed="rId6"/>
            <a:stretch>
              <a:fillRect t="-4017" b="-4017"/>
            </a:stretch>
          </a:blipFill>
        </p:spPr>
      </p:sp>
      <p:grpSp>
        <p:nvGrpSpPr>
          <p:cNvPr id="8" name="Group 8"/>
          <p:cNvGrpSpPr/>
          <p:nvPr/>
        </p:nvGrpSpPr>
        <p:grpSpPr>
          <a:xfrm>
            <a:off x="7921698" y="282368"/>
            <a:ext cx="2980852" cy="1320400"/>
            <a:chOff x="0" y="0"/>
            <a:chExt cx="3974470" cy="1760534"/>
          </a:xfrm>
        </p:grpSpPr>
        <p:sp>
          <p:nvSpPr>
            <p:cNvPr id="9" name="Freeform 9"/>
            <p:cNvSpPr/>
            <p:nvPr/>
          </p:nvSpPr>
          <p:spPr>
            <a:xfrm>
              <a:off x="0" y="0"/>
              <a:ext cx="3974470" cy="1760534"/>
            </a:xfrm>
            <a:custGeom>
              <a:avLst/>
              <a:gdLst/>
              <a:ahLst/>
              <a:cxnLst/>
              <a:rect l="l" t="t" r="r" b="b"/>
              <a:pathLst>
                <a:path w="3974470" h="1760534">
                  <a:moveTo>
                    <a:pt x="0" y="0"/>
                  </a:moveTo>
                  <a:lnTo>
                    <a:pt x="3974470" y="0"/>
                  </a:lnTo>
                  <a:lnTo>
                    <a:pt x="3974470" y="1760534"/>
                  </a:lnTo>
                  <a:lnTo>
                    <a:pt x="0" y="1760534"/>
                  </a:lnTo>
                  <a:lnTo>
                    <a:pt x="0" y="0"/>
                  </a:lnTo>
                  <a:close/>
                </a:path>
              </a:pathLst>
            </a:custGeom>
            <a:blipFill>
              <a:blip r:embed="rId7"/>
              <a:stretch>
                <a:fillRect t="-58290" b="-67463"/>
              </a:stretch>
            </a:blipFill>
          </p:spPr>
        </p:sp>
        <p:sp>
          <p:nvSpPr>
            <p:cNvPr id="10" name="TextBox 10"/>
            <p:cNvSpPr txBox="1"/>
            <p:nvPr/>
          </p:nvSpPr>
          <p:spPr>
            <a:xfrm>
              <a:off x="1242783" y="1194302"/>
              <a:ext cx="2558108" cy="125627"/>
            </a:xfrm>
            <a:prstGeom prst="rect">
              <a:avLst/>
            </a:prstGeom>
          </p:spPr>
          <p:txBody>
            <a:bodyPr lIns="0" tIns="0" rIns="0" bIns="0" rtlCol="0" anchor="t">
              <a:spAutoFit/>
            </a:bodyPr>
            <a:lstStyle/>
            <a:p>
              <a:pPr algn="ctr">
                <a:lnSpc>
                  <a:spcPts val="794"/>
                </a:lnSpc>
              </a:pPr>
              <a:r>
                <a:rPr lang="en-US" sz="584" spc="23">
                  <a:solidFill>
                    <a:srgbClr val="FFFFFF"/>
                  </a:solidFill>
                  <a:latin typeface="Kumar One"/>
                  <a:ea typeface="Kumar One"/>
                  <a:cs typeface="Kumar One"/>
                  <a:sym typeface="Kumar One"/>
                </a:rPr>
                <a:t>UNLEASH THE CODER INSIDE YOU</a:t>
              </a:r>
            </a:p>
          </p:txBody>
        </p:sp>
      </p:grpSp>
      <p:grpSp>
        <p:nvGrpSpPr>
          <p:cNvPr id="11" name="Group 5">
            <a:extLst>
              <a:ext uri="{FF2B5EF4-FFF2-40B4-BE49-F238E27FC236}">
                <a16:creationId xmlns:a16="http://schemas.microsoft.com/office/drawing/2014/main" id="{919F6F68-E362-4212-8F1A-38730107FC3B}"/>
              </a:ext>
            </a:extLst>
          </p:cNvPr>
          <p:cNvGrpSpPr/>
          <p:nvPr/>
        </p:nvGrpSpPr>
        <p:grpSpPr>
          <a:xfrm>
            <a:off x="783203" y="3110146"/>
            <a:ext cx="3164819" cy="3164807"/>
            <a:chOff x="0" y="0"/>
            <a:chExt cx="6350000" cy="6349975"/>
          </a:xfrm>
        </p:grpSpPr>
        <p:sp>
          <p:nvSpPr>
            <p:cNvPr id="12" name="Freeform 6">
              <a:extLst>
                <a:ext uri="{FF2B5EF4-FFF2-40B4-BE49-F238E27FC236}">
                  <a16:creationId xmlns:a16="http://schemas.microsoft.com/office/drawing/2014/main" id="{CED35B5C-B243-45AF-9580-56ECA354F55C}"/>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16666" r="-16666"/>
              </a:stretch>
            </a:blipFill>
            <a:ln w="38100" cap="sq">
              <a:solidFill>
                <a:srgbClr val="E5D5A1"/>
              </a:solidFill>
              <a:prstDash val="dash"/>
              <a:miter/>
            </a:ln>
          </p:spPr>
        </p:sp>
      </p:grpSp>
      <p:grpSp>
        <p:nvGrpSpPr>
          <p:cNvPr id="13" name="Group 7">
            <a:extLst>
              <a:ext uri="{FF2B5EF4-FFF2-40B4-BE49-F238E27FC236}">
                <a16:creationId xmlns:a16="http://schemas.microsoft.com/office/drawing/2014/main" id="{8F960DCF-5D39-44B3-8694-CF6C3AF037FC}"/>
              </a:ext>
            </a:extLst>
          </p:cNvPr>
          <p:cNvGrpSpPr/>
          <p:nvPr/>
        </p:nvGrpSpPr>
        <p:grpSpPr>
          <a:xfrm>
            <a:off x="5071948" y="3094335"/>
            <a:ext cx="3164819" cy="3164807"/>
            <a:chOff x="0" y="0"/>
            <a:chExt cx="6350000" cy="6349975"/>
          </a:xfrm>
        </p:grpSpPr>
        <p:sp>
          <p:nvSpPr>
            <p:cNvPr id="14" name="Freeform 8">
              <a:extLst>
                <a:ext uri="{FF2B5EF4-FFF2-40B4-BE49-F238E27FC236}">
                  <a16:creationId xmlns:a16="http://schemas.microsoft.com/office/drawing/2014/main" id="{6F14AE36-AAA4-4F34-94C8-288B4EB6D1BC}"/>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16666" r="-16666"/>
              </a:stretch>
            </a:blipFill>
            <a:ln w="38100" cap="sq">
              <a:solidFill>
                <a:srgbClr val="E5D5A1"/>
              </a:solidFill>
              <a:prstDash val="dash"/>
              <a:miter/>
            </a:ln>
          </p:spPr>
        </p:sp>
      </p:grpSp>
      <p:grpSp>
        <p:nvGrpSpPr>
          <p:cNvPr id="15" name="Group 9">
            <a:extLst>
              <a:ext uri="{FF2B5EF4-FFF2-40B4-BE49-F238E27FC236}">
                <a16:creationId xmlns:a16="http://schemas.microsoft.com/office/drawing/2014/main" id="{6113B000-759B-4C1C-8749-1B5FB01C10CD}"/>
              </a:ext>
            </a:extLst>
          </p:cNvPr>
          <p:cNvGrpSpPr/>
          <p:nvPr/>
        </p:nvGrpSpPr>
        <p:grpSpPr>
          <a:xfrm>
            <a:off x="9264110" y="3039313"/>
            <a:ext cx="3164819" cy="3164807"/>
            <a:chOff x="0" y="0"/>
            <a:chExt cx="6350000" cy="6349975"/>
          </a:xfrm>
        </p:grpSpPr>
        <p:sp>
          <p:nvSpPr>
            <p:cNvPr id="16" name="Freeform 10">
              <a:extLst>
                <a:ext uri="{FF2B5EF4-FFF2-40B4-BE49-F238E27FC236}">
                  <a16:creationId xmlns:a16="http://schemas.microsoft.com/office/drawing/2014/main" id="{5AE24420-AAA9-4ECC-BE48-68B56C4F27BC}"/>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a:stretch>
            </a:blipFill>
            <a:ln w="38100" cap="sq">
              <a:solidFill>
                <a:srgbClr val="E5D5A1"/>
              </a:solidFill>
              <a:prstDash val="dash"/>
              <a:miter/>
            </a:ln>
          </p:spPr>
        </p:sp>
      </p:grpSp>
      <p:grpSp>
        <p:nvGrpSpPr>
          <p:cNvPr id="17" name="Group 14">
            <a:extLst>
              <a:ext uri="{FF2B5EF4-FFF2-40B4-BE49-F238E27FC236}">
                <a16:creationId xmlns:a16="http://schemas.microsoft.com/office/drawing/2014/main" id="{F7914E44-9033-48BB-BA78-772F6EE79E1D}"/>
              </a:ext>
            </a:extLst>
          </p:cNvPr>
          <p:cNvGrpSpPr/>
          <p:nvPr/>
        </p:nvGrpSpPr>
        <p:grpSpPr>
          <a:xfrm>
            <a:off x="13598778" y="2938603"/>
            <a:ext cx="3164819" cy="3164807"/>
            <a:chOff x="0" y="0"/>
            <a:chExt cx="6350000" cy="6349975"/>
          </a:xfrm>
        </p:grpSpPr>
        <p:sp>
          <p:nvSpPr>
            <p:cNvPr id="18" name="Freeform 15">
              <a:extLst>
                <a:ext uri="{FF2B5EF4-FFF2-40B4-BE49-F238E27FC236}">
                  <a16:creationId xmlns:a16="http://schemas.microsoft.com/office/drawing/2014/main" id="{CC51896E-A7D3-4FF9-B4A9-4A1A3D0D30EC}"/>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1"/>
              <a:stretch>
                <a:fillRect t="-15040" b="-15040"/>
              </a:stretch>
            </a:blipFill>
            <a:ln w="38100" cap="sq">
              <a:solidFill>
                <a:srgbClr val="E5D5A1"/>
              </a:solidFill>
              <a:prstDash val="dash"/>
              <a:miter/>
            </a:ln>
          </p:spPr>
        </p:sp>
      </p:grpSp>
      <p:sp>
        <p:nvSpPr>
          <p:cNvPr id="20" name="Rectangle 19">
            <a:extLst>
              <a:ext uri="{FF2B5EF4-FFF2-40B4-BE49-F238E27FC236}">
                <a16:creationId xmlns:a16="http://schemas.microsoft.com/office/drawing/2014/main" id="{0E7142BD-D693-4575-8ACE-1E2413961AC9}"/>
              </a:ext>
            </a:extLst>
          </p:cNvPr>
          <p:cNvSpPr/>
          <p:nvPr/>
        </p:nvSpPr>
        <p:spPr>
          <a:xfrm>
            <a:off x="10077455" y="6596349"/>
            <a:ext cx="1834156" cy="642484"/>
          </a:xfrm>
          <a:prstGeom prst="rect">
            <a:avLst/>
          </a:prstGeom>
        </p:spPr>
        <p:txBody>
          <a:bodyPr wrap="none">
            <a:spAutoFit/>
          </a:bodyPr>
          <a:lstStyle/>
          <a:p>
            <a:pPr lvl="0" algn="ctr">
              <a:lnSpc>
                <a:spcPts val="4550"/>
              </a:lnSpc>
              <a:spcBef>
                <a:spcPct val="0"/>
              </a:spcBef>
            </a:pPr>
            <a:r>
              <a:rPr lang="en-US" sz="2800" dirty="0">
                <a:solidFill>
                  <a:srgbClr val="F0E0BB"/>
                </a:solidFill>
                <a:latin typeface="League Spartan" panose="020B0604020202020204" charset="0"/>
                <a:ea typeface="Brixton"/>
                <a:cs typeface="Brixton"/>
                <a:sym typeface="Brixton"/>
              </a:rPr>
              <a:t>RISHI R L</a:t>
            </a:r>
          </a:p>
        </p:txBody>
      </p:sp>
      <p:sp>
        <p:nvSpPr>
          <p:cNvPr id="21" name="Rectangle 20">
            <a:extLst>
              <a:ext uri="{FF2B5EF4-FFF2-40B4-BE49-F238E27FC236}">
                <a16:creationId xmlns:a16="http://schemas.microsoft.com/office/drawing/2014/main" id="{CFD52B43-88C4-44EA-8663-00C0AEB60BC7}"/>
              </a:ext>
            </a:extLst>
          </p:cNvPr>
          <p:cNvSpPr/>
          <p:nvPr/>
        </p:nvSpPr>
        <p:spPr>
          <a:xfrm>
            <a:off x="5575425" y="6777903"/>
            <a:ext cx="1808508" cy="642484"/>
          </a:xfrm>
          <a:prstGeom prst="rect">
            <a:avLst/>
          </a:prstGeom>
        </p:spPr>
        <p:txBody>
          <a:bodyPr wrap="none">
            <a:spAutoFit/>
          </a:bodyPr>
          <a:lstStyle/>
          <a:p>
            <a:pPr lvl="0" algn="ctr">
              <a:lnSpc>
                <a:spcPts val="4550"/>
              </a:lnSpc>
              <a:spcBef>
                <a:spcPct val="0"/>
              </a:spcBef>
            </a:pPr>
            <a:r>
              <a:rPr lang="en-US" sz="2800" dirty="0">
                <a:solidFill>
                  <a:srgbClr val="F0E0BB"/>
                </a:solidFill>
                <a:latin typeface="League Spartan" panose="020B0604020202020204" charset="0"/>
                <a:ea typeface="Brixton"/>
                <a:cs typeface="Brixton"/>
                <a:sym typeface="Brixton"/>
              </a:rPr>
              <a:t>RAHUL S</a:t>
            </a:r>
          </a:p>
        </p:txBody>
      </p:sp>
      <p:sp>
        <p:nvSpPr>
          <p:cNvPr id="22" name="Rectangle 21">
            <a:extLst>
              <a:ext uri="{FF2B5EF4-FFF2-40B4-BE49-F238E27FC236}">
                <a16:creationId xmlns:a16="http://schemas.microsoft.com/office/drawing/2014/main" id="{6F070975-F0FE-4545-BB0E-B64E2EFEBB9F}"/>
              </a:ext>
            </a:extLst>
          </p:cNvPr>
          <p:cNvSpPr/>
          <p:nvPr/>
        </p:nvSpPr>
        <p:spPr>
          <a:xfrm>
            <a:off x="1505203" y="6718290"/>
            <a:ext cx="2087431" cy="642484"/>
          </a:xfrm>
          <a:prstGeom prst="rect">
            <a:avLst/>
          </a:prstGeom>
        </p:spPr>
        <p:txBody>
          <a:bodyPr wrap="none">
            <a:spAutoFit/>
          </a:bodyPr>
          <a:lstStyle/>
          <a:p>
            <a:pPr lvl="0" algn="ctr">
              <a:lnSpc>
                <a:spcPts val="4550"/>
              </a:lnSpc>
              <a:spcBef>
                <a:spcPct val="0"/>
              </a:spcBef>
            </a:pPr>
            <a:r>
              <a:rPr lang="en-US" sz="2800" dirty="0">
                <a:solidFill>
                  <a:srgbClr val="F0E0BB"/>
                </a:solidFill>
                <a:latin typeface="League Spartan" panose="020B0604020202020204" charset="0"/>
                <a:ea typeface="Brixton"/>
                <a:cs typeface="Brixton"/>
                <a:sym typeface="Brixton"/>
              </a:rPr>
              <a:t>RITHIKA H</a:t>
            </a:r>
          </a:p>
        </p:txBody>
      </p:sp>
      <p:sp>
        <p:nvSpPr>
          <p:cNvPr id="23" name="Rectangle 22">
            <a:extLst>
              <a:ext uri="{FF2B5EF4-FFF2-40B4-BE49-F238E27FC236}">
                <a16:creationId xmlns:a16="http://schemas.microsoft.com/office/drawing/2014/main" id="{8224EE0F-3ACA-436B-A39B-96D5D03613F3}"/>
              </a:ext>
            </a:extLst>
          </p:cNvPr>
          <p:cNvSpPr/>
          <p:nvPr/>
        </p:nvSpPr>
        <p:spPr>
          <a:xfrm>
            <a:off x="14241983" y="6397048"/>
            <a:ext cx="2233305" cy="642484"/>
          </a:xfrm>
          <a:prstGeom prst="rect">
            <a:avLst/>
          </a:prstGeom>
        </p:spPr>
        <p:txBody>
          <a:bodyPr wrap="none">
            <a:spAutoFit/>
          </a:bodyPr>
          <a:lstStyle/>
          <a:p>
            <a:pPr lvl="0" algn="ctr">
              <a:lnSpc>
                <a:spcPts val="4550"/>
              </a:lnSpc>
              <a:spcBef>
                <a:spcPct val="0"/>
              </a:spcBef>
            </a:pPr>
            <a:r>
              <a:rPr lang="en-US" sz="2800" dirty="0">
                <a:solidFill>
                  <a:srgbClr val="F0E0BB"/>
                </a:solidFill>
                <a:latin typeface="League Spartan" panose="020B0604020202020204" charset="0"/>
                <a:ea typeface="Brixton"/>
                <a:cs typeface="Brixton"/>
                <a:sym typeface="Brixton"/>
              </a:rPr>
              <a:t>SWATHY 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2736967" y="3436317"/>
            <a:ext cx="12814067" cy="3528667"/>
          </a:xfrm>
          <a:prstGeom prst="rect">
            <a:avLst/>
          </a:prstGeom>
        </p:spPr>
        <p:txBody>
          <a:bodyPr lIns="0" tIns="0" rIns="0" bIns="0" rtlCol="0" anchor="t">
            <a:spAutoFit/>
          </a:bodyPr>
          <a:lstStyle/>
          <a:p>
            <a:pPr algn="ctr">
              <a:lnSpc>
                <a:spcPts val="13749"/>
              </a:lnSpc>
            </a:pPr>
            <a:r>
              <a:rPr lang="en-US" sz="12499" b="1">
                <a:solidFill>
                  <a:srgbClr val="FFFFFF"/>
                </a:solidFill>
                <a:latin typeface="League Spartan"/>
                <a:ea typeface="League Spartan"/>
                <a:cs typeface="League Spartan"/>
                <a:sym typeface="League Spartan"/>
              </a:rPr>
              <a:t>THAT'S A WRAP!</a:t>
            </a:r>
          </a:p>
        </p:txBody>
      </p:sp>
      <p:sp>
        <p:nvSpPr>
          <p:cNvPr id="4" name="Freeform 4"/>
          <p:cNvSpPr/>
          <p:nvPr/>
        </p:nvSpPr>
        <p:spPr>
          <a:xfrm>
            <a:off x="14640687" y="7641439"/>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795339" y="-1398441"/>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4922149" y="73928"/>
            <a:ext cx="2993245" cy="1326646"/>
          </a:xfrm>
          <a:custGeom>
            <a:avLst/>
            <a:gdLst/>
            <a:ahLst/>
            <a:cxnLst/>
            <a:rect l="l" t="t" r="r" b="b"/>
            <a:pathLst>
              <a:path w="2993245" h="1326646">
                <a:moveTo>
                  <a:pt x="0" y="0"/>
                </a:moveTo>
                <a:lnTo>
                  <a:pt x="2993244" y="0"/>
                </a:lnTo>
                <a:lnTo>
                  <a:pt x="2993244" y="1326645"/>
                </a:lnTo>
                <a:lnTo>
                  <a:pt x="0" y="1326645"/>
                </a:lnTo>
                <a:lnTo>
                  <a:pt x="0" y="0"/>
                </a:lnTo>
                <a:close/>
              </a:path>
            </a:pathLst>
          </a:custGeom>
          <a:blipFill>
            <a:blip r:embed="rId5"/>
            <a:stretch>
              <a:fillRect/>
            </a:stretch>
          </a:blipFill>
        </p:spPr>
      </p:sp>
      <p:sp>
        <p:nvSpPr>
          <p:cNvPr id="7" name="Freeform 7"/>
          <p:cNvSpPr/>
          <p:nvPr/>
        </p:nvSpPr>
        <p:spPr>
          <a:xfrm>
            <a:off x="519663" y="487198"/>
            <a:ext cx="2778051" cy="771430"/>
          </a:xfrm>
          <a:custGeom>
            <a:avLst/>
            <a:gdLst/>
            <a:ahLst/>
            <a:cxnLst/>
            <a:rect l="l" t="t" r="r" b="b"/>
            <a:pathLst>
              <a:path w="2778051" h="771430">
                <a:moveTo>
                  <a:pt x="0" y="0"/>
                </a:moveTo>
                <a:lnTo>
                  <a:pt x="2778051" y="0"/>
                </a:lnTo>
                <a:lnTo>
                  <a:pt x="2778051" y="771430"/>
                </a:lnTo>
                <a:lnTo>
                  <a:pt x="0" y="771430"/>
                </a:lnTo>
                <a:lnTo>
                  <a:pt x="0" y="0"/>
                </a:lnTo>
                <a:close/>
              </a:path>
            </a:pathLst>
          </a:custGeom>
          <a:blipFill>
            <a:blip r:embed="rId6"/>
            <a:stretch>
              <a:fillRect t="-4017" b="-4017"/>
            </a:stretch>
          </a:blipFill>
        </p:spPr>
      </p:sp>
      <p:grpSp>
        <p:nvGrpSpPr>
          <p:cNvPr id="8" name="Group 8"/>
          <p:cNvGrpSpPr/>
          <p:nvPr/>
        </p:nvGrpSpPr>
        <p:grpSpPr>
          <a:xfrm>
            <a:off x="7921698" y="282368"/>
            <a:ext cx="2980852" cy="1320400"/>
            <a:chOff x="0" y="0"/>
            <a:chExt cx="3974470" cy="1760534"/>
          </a:xfrm>
        </p:grpSpPr>
        <p:sp>
          <p:nvSpPr>
            <p:cNvPr id="9" name="Freeform 9"/>
            <p:cNvSpPr/>
            <p:nvPr/>
          </p:nvSpPr>
          <p:spPr>
            <a:xfrm>
              <a:off x="0" y="0"/>
              <a:ext cx="3974470" cy="1760534"/>
            </a:xfrm>
            <a:custGeom>
              <a:avLst/>
              <a:gdLst/>
              <a:ahLst/>
              <a:cxnLst/>
              <a:rect l="l" t="t" r="r" b="b"/>
              <a:pathLst>
                <a:path w="3974470" h="1760534">
                  <a:moveTo>
                    <a:pt x="0" y="0"/>
                  </a:moveTo>
                  <a:lnTo>
                    <a:pt x="3974470" y="0"/>
                  </a:lnTo>
                  <a:lnTo>
                    <a:pt x="3974470" y="1760534"/>
                  </a:lnTo>
                  <a:lnTo>
                    <a:pt x="0" y="1760534"/>
                  </a:lnTo>
                  <a:lnTo>
                    <a:pt x="0" y="0"/>
                  </a:lnTo>
                  <a:close/>
                </a:path>
              </a:pathLst>
            </a:custGeom>
            <a:blipFill>
              <a:blip r:embed="rId7"/>
              <a:stretch>
                <a:fillRect t="-58290" b="-67463"/>
              </a:stretch>
            </a:blipFill>
          </p:spPr>
        </p:sp>
        <p:sp>
          <p:nvSpPr>
            <p:cNvPr id="10" name="TextBox 10"/>
            <p:cNvSpPr txBox="1"/>
            <p:nvPr/>
          </p:nvSpPr>
          <p:spPr>
            <a:xfrm>
              <a:off x="1242783" y="1194302"/>
              <a:ext cx="2558108" cy="125627"/>
            </a:xfrm>
            <a:prstGeom prst="rect">
              <a:avLst/>
            </a:prstGeom>
          </p:spPr>
          <p:txBody>
            <a:bodyPr lIns="0" tIns="0" rIns="0" bIns="0" rtlCol="0" anchor="t">
              <a:spAutoFit/>
            </a:bodyPr>
            <a:lstStyle/>
            <a:p>
              <a:pPr algn="ctr">
                <a:lnSpc>
                  <a:spcPts val="794"/>
                </a:lnSpc>
              </a:pPr>
              <a:r>
                <a:rPr lang="en-US" sz="584" spc="23">
                  <a:solidFill>
                    <a:srgbClr val="FFFFFF"/>
                  </a:solidFill>
                  <a:latin typeface="Kumar One"/>
                  <a:ea typeface="Kumar One"/>
                  <a:cs typeface="Kumar One"/>
                  <a:sym typeface="Kumar One"/>
                </a:rPr>
                <a:t>UNLEASH THE CODER INSIDE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US" dirty="0"/>
          </a:p>
        </p:txBody>
      </p:sp>
      <p:sp>
        <p:nvSpPr>
          <p:cNvPr id="3" name="TextBox 3"/>
          <p:cNvSpPr txBox="1"/>
          <p:nvPr/>
        </p:nvSpPr>
        <p:spPr>
          <a:xfrm>
            <a:off x="929238" y="2032246"/>
            <a:ext cx="9412885" cy="452047"/>
          </a:xfrm>
          <a:prstGeom prst="rect">
            <a:avLst/>
          </a:prstGeom>
        </p:spPr>
        <p:txBody>
          <a:bodyPr lIns="0" tIns="0" rIns="0" bIns="0" rtlCol="0" anchor="t">
            <a:spAutoFit/>
          </a:bodyPr>
          <a:lstStyle/>
          <a:p>
            <a:pPr algn="l">
              <a:lnSpc>
                <a:spcPts val="3134"/>
              </a:lnSpc>
            </a:pPr>
            <a:r>
              <a:rPr lang="en-US" sz="4000" dirty="0">
                <a:solidFill>
                  <a:srgbClr val="FFFFFF"/>
                </a:solidFill>
                <a:latin typeface="League Spartan"/>
                <a:ea typeface="League Spartan"/>
                <a:cs typeface="League Spartan"/>
                <a:sym typeface="League Spartan"/>
              </a:rPr>
              <a:t>PROBLEM  STATEMENT DETAILS </a:t>
            </a:r>
          </a:p>
        </p:txBody>
      </p:sp>
      <p:sp>
        <p:nvSpPr>
          <p:cNvPr id="4" name="Freeform 4"/>
          <p:cNvSpPr/>
          <p:nvPr/>
        </p:nvSpPr>
        <p:spPr>
          <a:xfrm>
            <a:off x="14640687" y="7641439"/>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795339" y="-1398441"/>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4922149" y="73928"/>
            <a:ext cx="2993245" cy="1326646"/>
          </a:xfrm>
          <a:custGeom>
            <a:avLst/>
            <a:gdLst/>
            <a:ahLst/>
            <a:cxnLst/>
            <a:rect l="l" t="t" r="r" b="b"/>
            <a:pathLst>
              <a:path w="2993245" h="1326646">
                <a:moveTo>
                  <a:pt x="0" y="0"/>
                </a:moveTo>
                <a:lnTo>
                  <a:pt x="2993244" y="0"/>
                </a:lnTo>
                <a:lnTo>
                  <a:pt x="2993244" y="1326645"/>
                </a:lnTo>
                <a:lnTo>
                  <a:pt x="0" y="1326645"/>
                </a:lnTo>
                <a:lnTo>
                  <a:pt x="0" y="0"/>
                </a:lnTo>
                <a:close/>
              </a:path>
            </a:pathLst>
          </a:custGeom>
          <a:blipFill>
            <a:blip r:embed="rId5"/>
            <a:stretch>
              <a:fillRect/>
            </a:stretch>
          </a:blipFill>
        </p:spPr>
      </p:sp>
      <p:sp>
        <p:nvSpPr>
          <p:cNvPr id="7" name="Freeform 7"/>
          <p:cNvSpPr/>
          <p:nvPr/>
        </p:nvSpPr>
        <p:spPr>
          <a:xfrm>
            <a:off x="519663" y="487198"/>
            <a:ext cx="2778051" cy="771430"/>
          </a:xfrm>
          <a:custGeom>
            <a:avLst/>
            <a:gdLst/>
            <a:ahLst/>
            <a:cxnLst/>
            <a:rect l="l" t="t" r="r" b="b"/>
            <a:pathLst>
              <a:path w="2778051" h="771430">
                <a:moveTo>
                  <a:pt x="0" y="0"/>
                </a:moveTo>
                <a:lnTo>
                  <a:pt x="2778051" y="0"/>
                </a:lnTo>
                <a:lnTo>
                  <a:pt x="2778051" y="771430"/>
                </a:lnTo>
                <a:lnTo>
                  <a:pt x="0" y="771430"/>
                </a:lnTo>
                <a:lnTo>
                  <a:pt x="0" y="0"/>
                </a:lnTo>
                <a:close/>
              </a:path>
            </a:pathLst>
          </a:custGeom>
          <a:blipFill>
            <a:blip r:embed="rId6"/>
            <a:stretch>
              <a:fillRect t="-4017" b="-4017"/>
            </a:stretch>
          </a:blipFill>
        </p:spPr>
      </p:sp>
      <p:grpSp>
        <p:nvGrpSpPr>
          <p:cNvPr id="8" name="Group 8"/>
          <p:cNvGrpSpPr/>
          <p:nvPr/>
        </p:nvGrpSpPr>
        <p:grpSpPr>
          <a:xfrm>
            <a:off x="7921698" y="282368"/>
            <a:ext cx="2980852" cy="1320400"/>
            <a:chOff x="0" y="0"/>
            <a:chExt cx="3974470" cy="1760534"/>
          </a:xfrm>
        </p:grpSpPr>
        <p:sp>
          <p:nvSpPr>
            <p:cNvPr id="9" name="Freeform 9"/>
            <p:cNvSpPr/>
            <p:nvPr/>
          </p:nvSpPr>
          <p:spPr>
            <a:xfrm>
              <a:off x="0" y="0"/>
              <a:ext cx="3974470" cy="1760534"/>
            </a:xfrm>
            <a:custGeom>
              <a:avLst/>
              <a:gdLst/>
              <a:ahLst/>
              <a:cxnLst/>
              <a:rect l="l" t="t" r="r" b="b"/>
              <a:pathLst>
                <a:path w="3974470" h="1760534">
                  <a:moveTo>
                    <a:pt x="0" y="0"/>
                  </a:moveTo>
                  <a:lnTo>
                    <a:pt x="3974470" y="0"/>
                  </a:lnTo>
                  <a:lnTo>
                    <a:pt x="3974470" y="1760534"/>
                  </a:lnTo>
                  <a:lnTo>
                    <a:pt x="0" y="1760534"/>
                  </a:lnTo>
                  <a:lnTo>
                    <a:pt x="0" y="0"/>
                  </a:lnTo>
                  <a:close/>
                </a:path>
              </a:pathLst>
            </a:custGeom>
            <a:blipFill>
              <a:blip r:embed="rId7"/>
              <a:stretch>
                <a:fillRect t="-58290" b="-67463"/>
              </a:stretch>
            </a:blipFill>
          </p:spPr>
        </p:sp>
        <p:sp>
          <p:nvSpPr>
            <p:cNvPr id="10" name="TextBox 10"/>
            <p:cNvSpPr txBox="1"/>
            <p:nvPr/>
          </p:nvSpPr>
          <p:spPr>
            <a:xfrm>
              <a:off x="1242783" y="1194302"/>
              <a:ext cx="2558108" cy="125627"/>
            </a:xfrm>
            <a:prstGeom prst="rect">
              <a:avLst/>
            </a:prstGeom>
          </p:spPr>
          <p:txBody>
            <a:bodyPr lIns="0" tIns="0" rIns="0" bIns="0" rtlCol="0" anchor="t">
              <a:spAutoFit/>
            </a:bodyPr>
            <a:lstStyle/>
            <a:p>
              <a:pPr algn="ctr">
                <a:lnSpc>
                  <a:spcPts val="794"/>
                </a:lnSpc>
              </a:pPr>
              <a:r>
                <a:rPr lang="en-US" sz="584" spc="23">
                  <a:solidFill>
                    <a:srgbClr val="FFFFFF"/>
                  </a:solidFill>
                  <a:latin typeface="Kumar One"/>
                  <a:ea typeface="Kumar One"/>
                  <a:cs typeface="Kumar One"/>
                  <a:sym typeface="Kumar One"/>
                </a:rPr>
                <a:t>UNLEASH THE CODER INSIDE YOU</a:t>
              </a:r>
            </a:p>
          </p:txBody>
        </p:sp>
      </p:grpSp>
      <p:sp>
        <p:nvSpPr>
          <p:cNvPr id="11" name="TextBox 10">
            <a:extLst>
              <a:ext uri="{FF2B5EF4-FFF2-40B4-BE49-F238E27FC236}">
                <a16:creationId xmlns:a16="http://schemas.microsoft.com/office/drawing/2014/main" id="{708947C0-9E3B-4BDA-9A08-CDBBEDEECF66}"/>
              </a:ext>
            </a:extLst>
          </p:cNvPr>
          <p:cNvSpPr txBox="1"/>
          <p:nvPr/>
        </p:nvSpPr>
        <p:spPr>
          <a:xfrm>
            <a:off x="838200" y="2933700"/>
            <a:ext cx="11430000" cy="5460469"/>
          </a:xfrm>
          <a:prstGeom prst="rect">
            <a:avLst/>
          </a:prstGeom>
          <a:noFill/>
        </p:spPr>
        <p:txBody>
          <a:bodyPr wrap="square" rtlCol="0">
            <a:spAutoFit/>
          </a:bodyPr>
          <a:lstStyle/>
          <a:p>
            <a:pPr algn="just">
              <a:lnSpc>
                <a:spcPts val="3450"/>
              </a:lnSpc>
            </a:pPr>
            <a:r>
              <a:rPr lang="en-US" sz="2800" dirty="0">
                <a:solidFill>
                  <a:schemeClr val="bg1">
                    <a:lumMod val="85000"/>
                  </a:schemeClr>
                </a:solidFill>
                <a:latin typeface="League Spartan" panose="020B0604020202020204" charset="0"/>
                <a:ea typeface="Brixton"/>
                <a:cs typeface="Brixton"/>
                <a:sym typeface="Brixton"/>
              </a:rPr>
              <a:t>Many people yearn for the companionship of pets but face practical limitations like allergies, small living spaces, or busy schedules that make traditional pet ownership challenging. While virtual pet apps exist, they often lack depth and realistic interaction, leaving users unsatisfied. Additionally, technologies such as Augmented Reality (AR) and Virtual Reality (VR) that could create a more immersive experience are largely untapped in this space. As a result, people seeking an engaging and emotionally rewarding pet interaction are left with few suitable options.</a:t>
            </a:r>
          </a:p>
          <a:p>
            <a:pPr lvl="0" algn="just">
              <a:lnSpc>
                <a:spcPts val="3450"/>
              </a:lnSpc>
              <a:spcBef>
                <a:spcPct val="0"/>
              </a:spcBef>
            </a:pPr>
            <a:endParaRPr lang="en-US" sz="2800" dirty="0">
              <a:solidFill>
                <a:srgbClr val="675549"/>
              </a:solidFill>
              <a:latin typeface="League Spartan" panose="020B0604020202020204" charset="0"/>
              <a:ea typeface="Brixton"/>
              <a:cs typeface="Brixton"/>
              <a:sym typeface="Brixton"/>
            </a:endParaRPr>
          </a:p>
          <a:p>
            <a:endParaRPr lang="en-US" sz="2800" dirty="0">
              <a:latin typeface="League Spartan" panose="020B0604020202020204" charset="0"/>
            </a:endParaRPr>
          </a:p>
        </p:txBody>
      </p:sp>
      <p:grpSp>
        <p:nvGrpSpPr>
          <p:cNvPr id="12" name="Group 13">
            <a:extLst>
              <a:ext uri="{FF2B5EF4-FFF2-40B4-BE49-F238E27FC236}">
                <a16:creationId xmlns:a16="http://schemas.microsoft.com/office/drawing/2014/main" id="{4DE48599-D8E0-401C-A0FB-04DF0648330D}"/>
              </a:ext>
            </a:extLst>
          </p:cNvPr>
          <p:cNvGrpSpPr/>
          <p:nvPr/>
        </p:nvGrpSpPr>
        <p:grpSpPr>
          <a:xfrm>
            <a:off x="12641405" y="2484293"/>
            <a:ext cx="5273390" cy="6990007"/>
            <a:chOff x="0" y="0"/>
            <a:chExt cx="812800" cy="1070098"/>
          </a:xfrm>
        </p:grpSpPr>
        <p:sp>
          <p:nvSpPr>
            <p:cNvPr id="13" name="Freeform 14">
              <a:extLst>
                <a:ext uri="{FF2B5EF4-FFF2-40B4-BE49-F238E27FC236}">
                  <a16:creationId xmlns:a16="http://schemas.microsoft.com/office/drawing/2014/main" id="{EEE6AA70-3DE0-4F60-B976-5A2839F0F048}"/>
                </a:ext>
              </a:extLst>
            </p:cNvPr>
            <p:cNvSpPr/>
            <p:nvPr/>
          </p:nvSpPr>
          <p:spPr>
            <a:xfrm>
              <a:off x="0" y="0"/>
              <a:ext cx="812800" cy="1070098"/>
            </a:xfrm>
            <a:custGeom>
              <a:avLst/>
              <a:gdLst/>
              <a:ahLst/>
              <a:cxnLst/>
              <a:rect l="l" t="t" r="r" b="b"/>
              <a:pathLst>
                <a:path w="812800" h="1070098">
                  <a:moveTo>
                    <a:pt x="0" y="0"/>
                  </a:moveTo>
                  <a:lnTo>
                    <a:pt x="812800" y="0"/>
                  </a:lnTo>
                  <a:lnTo>
                    <a:pt x="812800" y="1070098"/>
                  </a:lnTo>
                  <a:lnTo>
                    <a:pt x="0" y="1070098"/>
                  </a:lnTo>
                  <a:close/>
                </a:path>
              </a:pathLst>
            </a:custGeom>
            <a:blipFill>
              <a:blip r:embed="rId8"/>
              <a:stretch>
                <a:fillRect l="-15827" r="-15827"/>
              </a:stretch>
            </a:blipFill>
            <a:ln w="114300" cap="sq">
              <a:solidFill>
                <a:srgbClr val="E5D5A1"/>
              </a:solidFill>
              <a:prstDash val="solid"/>
              <a:miter/>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1028700" y="2099571"/>
            <a:ext cx="6108576" cy="452047"/>
          </a:xfrm>
          <a:prstGeom prst="rect">
            <a:avLst/>
          </a:prstGeom>
        </p:spPr>
        <p:txBody>
          <a:bodyPr lIns="0" tIns="0" rIns="0" bIns="0" rtlCol="0" anchor="t">
            <a:spAutoFit/>
          </a:bodyPr>
          <a:lstStyle/>
          <a:p>
            <a:pPr algn="l">
              <a:lnSpc>
                <a:spcPts val="3134"/>
              </a:lnSpc>
            </a:pPr>
            <a:r>
              <a:rPr lang="en-US" sz="4000" dirty="0">
                <a:solidFill>
                  <a:srgbClr val="FFFFFF"/>
                </a:solidFill>
                <a:latin typeface="League Spartan"/>
                <a:ea typeface="League Spartan"/>
                <a:cs typeface="League Spartan"/>
                <a:sym typeface="League Spartan"/>
              </a:rPr>
              <a:t>PROPOSED SOLUTION</a:t>
            </a:r>
          </a:p>
        </p:txBody>
      </p:sp>
      <p:sp>
        <p:nvSpPr>
          <p:cNvPr id="4" name="Freeform 4"/>
          <p:cNvSpPr/>
          <p:nvPr/>
        </p:nvSpPr>
        <p:spPr>
          <a:xfrm>
            <a:off x="14640687" y="7641439"/>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795339" y="-1398441"/>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4922149" y="73928"/>
            <a:ext cx="2993245" cy="1326646"/>
          </a:xfrm>
          <a:custGeom>
            <a:avLst/>
            <a:gdLst/>
            <a:ahLst/>
            <a:cxnLst/>
            <a:rect l="l" t="t" r="r" b="b"/>
            <a:pathLst>
              <a:path w="2993245" h="1326646">
                <a:moveTo>
                  <a:pt x="0" y="0"/>
                </a:moveTo>
                <a:lnTo>
                  <a:pt x="2993244" y="0"/>
                </a:lnTo>
                <a:lnTo>
                  <a:pt x="2993244" y="1326645"/>
                </a:lnTo>
                <a:lnTo>
                  <a:pt x="0" y="1326645"/>
                </a:lnTo>
                <a:lnTo>
                  <a:pt x="0" y="0"/>
                </a:lnTo>
                <a:close/>
              </a:path>
            </a:pathLst>
          </a:custGeom>
          <a:blipFill>
            <a:blip r:embed="rId5"/>
            <a:stretch>
              <a:fillRect/>
            </a:stretch>
          </a:blipFill>
        </p:spPr>
      </p:sp>
      <p:sp>
        <p:nvSpPr>
          <p:cNvPr id="7" name="Freeform 7"/>
          <p:cNvSpPr/>
          <p:nvPr/>
        </p:nvSpPr>
        <p:spPr>
          <a:xfrm>
            <a:off x="519663" y="487198"/>
            <a:ext cx="2778051" cy="771430"/>
          </a:xfrm>
          <a:custGeom>
            <a:avLst/>
            <a:gdLst/>
            <a:ahLst/>
            <a:cxnLst/>
            <a:rect l="l" t="t" r="r" b="b"/>
            <a:pathLst>
              <a:path w="2778051" h="771430">
                <a:moveTo>
                  <a:pt x="0" y="0"/>
                </a:moveTo>
                <a:lnTo>
                  <a:pt x="2778051" y="0"/>
                </a:lnTo>
                <a:lnTo>
                  <a:pt x="2778051" y="771430"/>
                </a:lnTo>
                <a:lnTo>
                  <a:pt x="0" y="771430"/>
                </a:lnTo>
                <a:lnTo>
                  <a:pt x="0" y="0"/>
                </a:lnTo>
                <a:close/>
              </a:path>
            </a:pathLst>
          </a:custGeom>
          <a:blipFill>
            <a:blip r:embed="rId6"/>
            <a:stretch>
              <a:fillRect t="-4017" b="-4017"/>
            </a:stretch>
          </a:blipFill>
        </p:spPr>
      </p:sp>
      <p:grpSp>
        <p:nvGrpSpPr>
          <p:cNvPr id="8" name="Group 8"/>
          <p:cNvGrpSpPr/>
          <p:nvPr/>
        </p:nvGrpSpPr>
        <p:grpSpPr>
          <a:xfrm>
            <a:off x="7921698" y="282368"/>
            <a:ext cx="2980852" cy="1320400"/>
            <a:chOff x="0" y="0"/>
            <a:chExt cx="3974470" cy="1760534"/>
          </a:xfrm>
        </p:grpSpPr>
        <p:sp>
          <p:nvSpPr>
            <p:cNvPr id="9" name="Freeform 9"/>
            <p:cNvSpPr/>
            <p:nvPr/>
          </p:nvSpPr>
          <p:spPr>
            <a:xfrm>
              <a:off x="0" y="0"/>
              <a:ext cx="3974470" cy="1760534"/>
            </a:xfrm>
            <a:custGeom>
              <a:avLst/>
              <a:gdLst/>
              <a:ahLst/>
              <a:cxnLst/>
              <a:rect l="l" t="t" r="r" b="b"/>
              <a:pathLst>
                <a:path w="3974470" h="1760534">
                  <a:moveTo>
                    <a:pt x="0" y="0"/>
                  </a:moveTo>
                  <a:lnTo>
                    <a:pt x="3974470" y="0"/>
                  </a:lnTo>
                  <a:lnTo>
                    <a:pt x="3974470" y="1760534"/>
                  </a:lnTo>
                  <a:lnTo>
                    <a:pt x="0" y="1760534"/>
                  </a:lnTo>
                  <a:lnTo>
                    <a:pt x="0" y="0"/>
                  </a:lnTo>
                  <a:close/>
                </a:path>
              </a:pathLst>
            </a:custGeom>
            <a:blipFill>
              <a:blip r:embed="rId7"/>
              <a:stretch>
                <a:fillRect t="-58290" b="-67463"/>
              </a:stretch>
            </a:blipFill>
          </p:spPr>
        </p:sp>
        <p:sp>
          <p:nvSpPr>
            <p:cNvPr id="10" name="TextBox 10"/>
            <p:cNvSpPr txBox="1"/>
            <p:nvPr/>
          </p:nvSpPr>
          <p:spPr>
            <a:xfrm>
              <a:off x="1242783" y="1194302"/>
              <a:ext cx="2558108" cy="125627"/>
            </a:xfrm>
            <a:prstGeom prst="rect">
              <a:avLst/>
            </a:prstGeom>
          </p:spPr>
          <p:txBody>
            <a:bodyPr lIns="0" tIns="0" rIns="0" bIns="0" rtlCol="0" anchor="t">
              <a:spAutoFit/>
            </a:bodyPr>
            <a:lstStyle/>
            <a:p>
              <a:pPr algn="ctr">
                <a:lnSpc>
                  <a:spcPts val="794"/>
                </a:lnSpc>
              </a:pPr>
              <a:r>
                <a:rPr lang="en-US" sz="584" spc="23">
                  <a:solidFill>
                    <a:srgbClr val="FFFFFF"/>
                  </a:solidFill>
                  <a:latin typeface="Kumar One"/>
                  <a:ea typeface="Kumar One"/>
                  <a:cs typeface="Kumar One"/>
                  <a:sym typeface="Kumar One"/>
                </a:rPr>
                <a:t>UNLEASH THE CODER INSIDE YOU</a:t>
              </a:r>
            </a:p>
          </p:txBody>
        </p:sp>
      </p:grpSp>
      <p:sp>
        <p:nvSpPr>
          <p:cNvPr id="11" name="TextBox 10">
            <a:extLst>
              <a:ext uri="{FF2B5EF4-FFF2-40B4-BE49-F238E27FC236}">
                <a16:creationId xmlns:a16="http://schemas.microsoft.com/office/drawing/2014/main" id="{B1402DF1-5906-499B-9834-5B97457C8A96}"/>
              </a:ext>
            </a:extLst>
          </p:cNvPr>
          <p:cNvSpPr txBox="1"/>
          <p:nvPr/>
        </p:nvSpPr>
        <p:spPr>
          <a:xfrm>
            <a:off x="914400" y="2857500"/>
            <a:ext cx="13335000" cy="4131900"/>
          </a:xfrm>
          <a:prstGeom prst="rect">
            <a:avLst/>
          </a:prstGeom>
          <a:noFill/>
        </p:spPr>
        <p:txBody>
          <a:bodyPr wrap="square" rtlCol="0">
            <a:spAutoFit/>
          </a:bodyPr>
          <a:lstStyle/>
          <a:p>
            <a:pPr>
              <a:lnSpc>
                <a:spcPts val="3450"/>
              </a:lnSpc>
            </a:pPr>
            <a:r>
              <a:rPr lang="en-US" sz="2800" dirty="0">
                <a:solidFill>
                  <a:schemeClr val="bg1">
                    <a:lumMod val="85000"/>
                  </a:schemeClr>
                </a:solidFill>
                <a:latin typeface="League Spartan" panose="020B0604020202020204" charset="0"/>
                <a:ea typeface="Brixton"/>
                <a:cs typeface="Brixton"/>
                <a:sym typeface="Brixton"/>
              </a:rPr>
              <a:t>An innovative virtual pet adoption platform that provides an immersive, lifelike pet ownership experience.</a:t>
            </a:r>
          </a:p>
          <a:p>
            <a:pPr>
              <a:lnSpc>
                <a:spcPts val="3450"/>
              </a:lnSpc>
            </a:pPr>
            <a:r>
              <a:rPr lang="en-US" sz="2800" dirty="0">
                <a:solidFill>
                  <a:schemeClr val="bg1">
                    <a:lumMod val="85000"/>
                  </a:schemeClr>
                </a:solidFill>
                <a:latin typeface="League Spartan" panose="020B0604020202020204" charset="0"/>
                <a:ea typeface="Brixton"/>
                <a:cs typeface="Brixton"/>
                <a:sym typeface="Brixton"/>
              </a:rPr>
              <a:t>•</a:t>
            </a:r>
            <a:r>
              <a:rPr lang="en-US" sz="2800" b="1" dirty="0">
                <a:solidFill>
                  <a:schemeClr val="bg1">
                    <a:lumMod val="85000"/>
                  </a:schemeClr>
                </a:solidFill>
                <a:latin typeface="League Spartan" panose="020B0604020202020204" charset="0"/>
                <a:ea typeface="Brixton Bold"/>
                <a:cs typeface="Brixton Bold"/>
                <a:sym typeface="Brixton Bold"/>
              </a:rPr>
              <a:t>Key Components</a:t>
            </a:r>
            <a:r>
              <a:rPr lang="en-US" sz="2800" dirty="0">
                <a:solidFill>
                  <a:schemeClr val="bg1">
                    <a:lumMod val="85000"/>
                  </a:schemeClr>
                </a:solidFill>
                <a:latin typeface="League Spartan" panose="020B0604020202020204" charset="0"/>
                <a:ea typeface="Brixton"/>
                <a:cs typeface="Brixton"/>
                <a:sym typeface="Brixton"/>
              </a:rPr>
              <a:t>:</a:t>
            </a:r>
          </a:p>
          <a:p>
            <a:pPr>
              <a:lnSpc>
                <a:spcPts val="3450"/>
              </a:lnSpc>
            </a:pPr>
            <a:r>
              <a:rPr lang="en-US" sz="2800" dirty="0">
                <a:solidFill>
                  <a:schemeClr val="bg1">
                    <a:lumMod val="85000"/>
                  </a:schemeClr>
                </a:solidFill>
                <a:latin typeface="League Spartan" panose="020B0604020202020204" charset="0"/>
                <a:ea typeface="Brixton"/>
                <a:cs typeface="Brixton"/>
                <a:sym typeface="Brixton"/>
              </a:rPr>
              <a:t>•</a:t>
            </a:r>
            <a:r>
              <a:rPr lang="en-US" sz="2800" b="1" dirty="0">
                <a:solidFill>
                  <a:schemeClr val="bg1">
                    <a:lumMod val="85000"/>
                  </a:schemeClr>
                </a:solidFill>
                <a:latin typeface="League Spartan" panose="020B0604020202020204" charset="0"/>
                <a:ea typeface="Brixton Bold"/>
                <a:cs typeface="Brixton Bold"/>
                <a:sym typeface="Brixton Bold"/>
              </a:rPr>
              <a:t>Augmented Reality (AR)</a:t>
            </a:r>
            <a:r>
              <a:rPr lang="en-US" sz="2800" dirty="0">
                <a:solidFill>
                  <a:schemeClr val="bg1">
                    <a:lumMod val="85000"/>
                  </a:schemeClr>
                </a:solidFill>
                <a:latin typeface="League Spartan" panose="020B0604020202020204" charset="0"/>
                <a:ea typeface="Brixton"/>
                <a:cs typeface="Brixton"/>
                <a:sym typeface="Brixton"/>
              </a:rPr>
              <a:t>: Integrate virtual pets into real-world settings.</a:t>
            </a:r>
          </a:p>
          <a:p>
            <a:pPr>
              <a:lnSpc>
                <a:spcPts val="3450"/>
              </a:lnSpc>
            </a:pPr>
            <a:r>
              <a:rPr lang="en-US" sz="2800" dirty="0">
                <a:solidFill>
                  <a:schemeClr val="bg1">
                    <a:lumMod val="85000"/>
                  </a:schemeClr>
                </a:solidFill>
                <a:latin typeface="League Spartan" panose="020B0604020202020204" charset="0"/>
                <a:ea typeface="Brixton"/>
                <a:cs typeface="Brixton"/>
                <a:sym typeface="Brixton"/>
              </a:rPr>
              <a:t>•</a:t>
            </a:r>
            <a:r>
              <a:rPr lang="en-US" sz="2800" b="1" dirty="0">
                <a:solidFill>
                  <a:schemeClr val="bg1">
                    <a:lumMod val="85000"/>
                  </a:schemeClr>
                </a:solidFill>
                <a:latin typeface="League Spartan" panose="020B0604020202020204" charset="0"/>
                <a:ea typeface="Brixton Bold"/>
                <a:cs typeface="Brixton Bold"/>
                <a:sym typeface="Brixton Bold"/>
              </a:rPr>
              <a:t>Virtual Reality (VR)</a:t>
            </a:r>
            <a:r>
              <a:rPr lang="en-US" sz="2800" dirty="0">
                <a:solidFill>
                  <a:schemeClr val="bg1">
                    <a:lumMod val="85000"/>
                  </a:schemeClr>
                </a:solidFill>
                <a:latin typeface="League Spartan" panose="020B0604020202020204" charset="0"/>
                <a:ea typeface="Brixton"/>
                <a:cs typeface="Brixton"/>
                <a:sym typeface="Brixton"/>
              </a:rPr>
              <a:t>: Experience pet care in fully immersive virtual environments.</a:t>
            </a:r>
          </a:p>
          <a:p>
            <a:pPr>
              <a:lnSpc>
                <a:spcPts val="3450"/>
              </a:lnSpc>
            </a:pPr>
            <a:r>
              <a:rPr lang="en-US" sz="2800" dirty="0">
                <a:solidFill>
                  <a:schemeClr val="bg1">
                    <a:lumMod val="85000"/>
                  </a:schemeClr>
                </a:solidFill>
                <a:latin typeface="League Spartan" panose="020B0604020202020204" charset="0"/>
                <a:ea typeface="Brixton"/>
                <a:cs typeface="Brixton"/>
                <a:sym typeface="Brixton"/>
              </a:rPr>
              <a:t>•</a:t>
            </a:r>
            <a:r>
              <a:rPr lang="en-US" sz="2800" b="1" dirty="0">
                <a:solidFill>
                  <a:schemeClr val="bg1">
                    <a:lumMod val="85000"/>
                  </a:schemeClr>
                </a:solidFill>
                <a:latin typeface="League Spartan" panose="020B0604020202020204" charset="0"/>
                <a:ea typeface="Brixton Bold"/>
                <a:cs typeface="Brixton Bold"/>
                <a:sym typeface="Brixton Bold"/>
              </a:rPr>
              <a:t>Gamification</a:t>
            </a:r>
            <a:r>
              <a:rPr lang="en-US" sz="2800" dirty="0">
                <a:solidFill>
                  <a:schemeClr val="bg1">
                    <a:lumMod val="85000"/>
                  </a:schemeClr>
                </a:solidFill>
                <a:latin typeface="League Spartan" panose="020B0604020202020204" charset="0"/>
                <a:ea typeface="Brixton"/>
                <a:cs typeface="Brixton"/>
                <a:sym typeface="Brixton"/>
              </a:rPr>
              <a:t>: Engage users with rewards, achievements, and interactive pet care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1028700" y="1891753"/>
            <a:ext cx="8115300" cy="452047"/>
          </a:xfrm>
          <a:prstGeom prst="rect">
            <a:avLst/>
          </a:prstGeom>
        </p:spPr>
        <p:txBody>
          <a:bodyPr lIns="0" tIns="0" rIns="0" bIns="0" rtlCol="0" anchor="t">
            <a:spAutoFit/>
          </a:bodyPr>
          <a:lstStyle/>
          <a:p>
            <a:pPr algn="l">
              <a:lnSpc>
                <a:spcPts val="3134"/>
              </a:lnSpc>
            </a:pPr>
            <a:r>
              <a:rPr lang="en-US" sz="4000" dirty="0">
                <a:solidFill>
                  <a:srgbClr val="FFFFFF"/>
                </a:solidFill>
                <a:latin typeface="League Spartan"/>
                <a:ea typeface="League Spartan"/>
                <a:cs typeface="League Spartan"/>
                <a:sym typeface="League Spartan"/>
              </a:rPr>
              <a:t>ARCHITECTURE  DESIGN</a:t>
            </a:r>
          </a:p>
        </p:txBody>
      </p:sp>
      <p:sp>
        <p:nvSpPr>
          <p:cNvPr id="4" name="Freeform 4"/>
          <p:cNvSpPr/>
          <p:nvPr/>
        </p:nvSpPr>
        <p:spPr>
          <a:xfrm>
            <a:off x="14640687" y="7641439"/>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795339" y="-1398441"/>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4922149" y="73928"/>
            <a:ext cx="2993245" cy="1326646"/>
          </a:xfrm>
          <a:custGeom>
            <a:avLst/>
            <a:gdLst/>
            <a:ahLst/>
            <a:cxnLst/>
            <a:rect l="l" t="t" r="r" b="b"/>
            <a:pathLst>
              <a:path w="2993245" h="1326646">
                <a:moveTo>
                  <a:pt x="0" y="0"/>
                </a:moveTo>
                <a:lnTo>
                  <a:pt x="2993244" y="0"/>
                </a:lnTo>
                <a:lnTo>
                  <a:pt x="2993244" y="1326645"/>
                </a:lnTo>
                <a:lnTo>
                  <a:pt x="0" y="1326645"/>
                </a:lnTo>
                <a:lnTo>
                  <a:pt x="0" y="0"/>
                </a:lnTo>
                <a:close/>
              </a:path>
            </a:pathLst>
          </a:custGeom>
          <a:blipFill>
            <a:blip r:embed="rId5"/>
            <a:stretch>
              <a:fillRect/>
            </a:stretch>
          </a:blipFill>
        </p:spPr>
      </p:sp>
      <p:sp>
        <p:nvSpPr>
          <p:cNvPr id="7" name="Freeform 7"/>
          <p:cNvSpPr/>
          <p:nvPr/>
        </p:nvSpPr>
        <p:spPr>
          <a:xfrm>
            <a:off x="519663" y="487198"/>
            <a:ext cx="2778051" cy="771430"/>
          </a:xfrm>
          <a:custGeom>
            <a:avLst/>
            <a:gdLst/>
            <a:ahLst/>
            <a:cxnLst/>
            <a:rect l="l" t="t" r="r" b="b"/>
            <a:pathLst>
              <a:path w="2778051" h="771430">
                <a:moveTo>
                  <a:pt x="0" y="0"/>
                </a:moveTo>
                <a:lnTo>
                  <a:pt x="2778051" y="0"/>
                </a:lnTo>
                <a:lnTo>
                  <a:pt x="2778051" y="771430"/>
                </a:lnTo>
                <a:lnTo>
                  <a:pt x="0" y="771430"/>
                </a:lnTo>
                <a:lnTo>
                  <a:pt x="0" y="0"/>
                </a:lnTo>
                <a:close/>
              </a:path>
            </a:pathLst>
          </a:custGeom>
          <a:blipFill>
            <a:blip r:embed="rId6"/>
            <a:stretch>
              <a:fillRect t="-4017" b="-4017"/>
            </a:stretch>
          </a:blipFill>
        </p:spPr>
      </p:sp>
      <p:grpSp>
        <p:nvGrpSpPr>
          <p:cNvPr id="8" name="Group 8"/>
          <p:cNvGrpSpPr/>
          <p:nvPr/>
        </p:nvGrpSpPr>
        <p:grpSpPr>
          <a:xfrm>
            <a:off x="7921698" y="282368"/>
            <a:ext cx="2980852" cy="1320400"/>
            <a:chOff x="0" y="0"/>
            <a:chExt cx="3974470" cy="1760534"/>
          </a:xfrm>
        </p:grpSpPr>
        <p:sp>
          <p:nvSpPr>
            <p:cNvPr id="9" name="Freeform 9"/>
            <p:cNvSpPr/>
            <p:nvPr/>
          </p:nvSpPr>
          <p:spPr>
            <a:xfrm>
              <a:off x="0" y="0"/>
              <a:ext cx="3974470" cy="1760534"/>
            </a:xfrm>
            <a:custGeom>
              <a:avLst/>
              <a:gdLst/>
              <a:ahLst/>
              <a:cxnLst/>
              <a:rect l="l" t="t" r="r" b="b"/>
              <a:pathLst>
                <a:path w="3974470" h="1760534">
                  <a:moveTo>
                    <a:pt x="0" y="0"/>
                  </a:moveTo>
                  <a:lnTo>
                    <a:pt x="3974470" y="0"/>
                  </a:lnTo>
                  <a:lnTo>
                    <a:pt x="3974470" y="1760534"/>
                  </a:lnTo>
                  <a:lnTo>
                    <a:pt x="0" y="1760534"/>
                  </a:lnTo>
                  <a:lnTo>
                    <a:pt x="0" y="0"/>
                  </a:lnTo>
                  <a:close/>
                </a:path>
              </a:pathLst>
            </a:custGeom>
            <a:blipFill>
              <a:blip r:embed="rId7"/>
              <a:stretch>
                <a:fillRect t="-58290" b="-67463"/>
              </a:stretch>
            </a:blipFill>
          </p:spPr>
        </p:sp>
        <p:sp>
          <p:nvSpPr>
            <p:cNvPr id="10" name="TextBox 10"/>
            <p:cNvSpPr txBox="1"/>
            <p:nvPr/>
          </p:nvSpPr>
          <p:spPr>
            <a:xfrm>
              <a:off x="1242783" y="1194302"/>
              <a:ext cx="2558108" cy="125627"/>
            </a:xfrm>
            <a:prstGeom prst="rect">
              <a:avLst/>
            </a:prstGeom>
          </p:spPr>
          <p:txBody>
            <a:bodyPr lIns="0" tIns="0" rIns="0" bIns="0" rtlCol="0" anchor="t">
              <a:spAutoFit/>
            </a:bodyPr>
            <a:lstStyle/>
            <a:p>
              <a:pPr algn="ctr">
                <a:lnSpc>
                  <a:spcPts val="794"/>
                </a:lnSpc>
              </a:pPr>
              <a:r>
                <a:rPr lang="en-US" sz="584" spc="23">
                  <a:solidFill>
                    <a:srgbClr val="FFFFFF"/>
                  </a:solidFill>
                  <a:latin typeface="Kumar One"/>
                  <a:ea typeface="Kumar One"/>
                  <a:cs typeface="Kumar One"/>
                  <a:sym typeface="Kumar One"/>
                </a:rPr>
                <a:t>UNLEASH THE CODER INSIDE YOU</a:t>
              </a:r>
            </a:p>
          </p:txBody>
        </p:sp>
      </p:grpSp>
      <p:pic>
        <p:nvPicPr>
          <p:cNvPr id="14" name="Picture 13">
            <a:extLst>
              <a:ext uri="{FF2B5EF4-FFF2-40B4-BE49-F238E27FC236}">
                <a16:creationId xmlns:a16="http://schemas.microsoft.com/office/drawing/2014/main" id="{F6FA25D6-B2FF-4C50-ADEA-51544C903A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0547" y="2994243"/>
            <a:ext cx="2710199" cy="6052778"/>
          </a:xfrm>
          <a:prstGeom prst="rect">
            <a:avLst/>
          </a:prstGeom>
        </p:spPr>
      </p:pic>
      <p:pic>
        <p:nvPicPr>
          <p:cNvPr id="16" name="Picture 15">
            <a:extLst>
              <a:ext uri="{FF2B5EF4-FFF2-40B4-BE49-F238E27FC236}">
                <a16:creationId xmlns:a16="http://schemas.microsoft.com/office/drawing/2014/main" id="{3C3AB09C-FF5C-44E5-AF70-0092F5765B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0756" y="2976925"/>
            <a:ext cx="2710199" cy="6052778"/>
          </a:xfrm>
          <a:prstGeom prst="rect">
            <a:avLst/>
          </a:prstGeom>
        </p:spPr>
      </p:pic>
      <p:pic>
        <p:nvPicPr>
          <p:cNvPr id="18" name="Picture 17">
            <a:extLst>
              <a:ext uri="{FF2B5EF4-FFF2-40B4-BE49-F238E27FC236}">
                <a16:creationId xmlns:a16="http://schemas.microsoft.com/office/drawing/2014/main" id="{5B9F74B2-1758-44B9-8185-A6A1591CE3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5335" y="2994244"/>
            <a:ext cx="2666975" cy="5956248"/>
          </a:xfrm>
          <a:prstGeom prst="rect">
            <a:avLst/>
          </a:prstGeom>
        </p:spPr>
      </p:pic>
      <p:pic>
        <p:nvPicPr>
          <p:cNvPr id="20" name="Picture 19">
            <a:extLst>
              <a:ext uri="{FF2B5EF4-FFF2-40B4-BE49-F238E27FC236}">
                <a16:creationId xmlns:a16="http://schemas.microsoft.com/office/drawing/2014/main" id="{8EBCCE82-AA9B-45F2-8D85-99F698C11A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82321" y="3087309"/>
            <a:ext cx="2611347" cy="5832010"/>
          </a:xfrm>
          <a:prstGeom prst="rect">
            <a:avLst/>
          </a:prstGeom>
        </p:spPr>
      </p:pic>
      <p:pic>
        <p:nvPicPr>
          <p:cNvPr id="22" name="Picture 21">
            <a:extLst>
              <a:ext uri="{FF2B5EF4-FFF2-40B4-BE49-F238E27FC236}">
                <a16:creationId xmlns:a16="http://schemas.microsoft.com/office/drawing/2014/main" id="{82D90800-5630-433E-B9A0-35CCC794F9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273677" y="3118482"/>
            <a:ext cx="2611347" cy="5832007"/>
          </a:xfrm>
          <a:prstGeom prst="rect">
            <a:avLst/>
          </a:prstGeom>
        </p:spPr>
      </p:pic>
      <p:sp>
        <p:nvSpPr>
          <p:cNvPr id="23" name="TextBox 22">
            <a:extLst>
              <a:ext uri="{FF2B5EF4-FFF2-40B4-BE49-F238E27FC236}">
                <a16:creationId xmlns:a16="http://schemas.microsoft.com/office/drawing/2014/main" id="{26A3A5CF-23FB-4E0A-9EDE-038C553243C3}"/>
              </a:ext>
            </a:extLst>
          </p:cNvPr>
          <p:cNvSpPr txBox="1"/>
          <p:nvPr/>
        </p:nvSpPr>
        <p:spPr>
          <a:xfrm>
            <a:off x="7435335" y="1685878"/>
            <a:ext cx="7892889" cy="707886"/>
          </a:xfrm>
          <a:prstGeom prst="rect">
            <a:avLst/>
          </a:prstGeom>
          <a:noFill/>
        </p:spPr>
        <p:txBody>
          <a:bodyPr wrap="square" rtlCol="0">
            <a:spAutoFit/>
          </a:bodyPr>
          <a:lstStyle/>
          <a:p>
            <a:r>
              <a:rPr lang="en-US" sz="4000" dirty="0">
                <a:solidFill>
                  <a:schemeClr val="bg1">
                    <a:lumMod val="85000"/>
                  </a:schemeClr>
                </a:solidFill>
                <a:latin typeface="League Spartan" panose="020B0604020202020204" charset="0"/>
              </a:rPr>
              <a:t>- ARGUMENTED REALITY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1028700" y="1974880"/>
            <a:ext cx="8634845" cy="452047"/>
          </a:xfrm>
          <a:prstGeom prst="rect">
            <a:avLst/>
          </a:prstGeom>
        </p:spPr>
        <p:txBody>
          <a:bodyPr lIns="0" tIns="0" rIns="0" bIns="0" rtlCol="0" anchor="t">
            <a:spAutoFit/>
          </a:bodyPr>
          <a:lstStyle/>
          <a:p>
            <a:pPr algn="l">
              <a:lnSpc>
                <a:spcPts val="3134"/>
              </a:lnSpc>
            </a:pPr>
            <a:endParaRPr lang="en-US" sz="4000" dirty="0">
              <a:solidFill>
                <a:srgbClr val="FFFFFF"/>
              </a:solidFill>
              <a:latin typeface="League Spartan"/>
              <a:ea typeface="League Spartan"/>
              <a:cs typeface="League Spartan"/>
              <a:sym typeface="League Spartan"/>
            </a:endParaRPr>
          </a:p>
        </p:txBody>
      </p:sp>
      <p:sp>
        <p:nvSpPr>
          <p:cNvPr id="4" name="Freeform 4"/>
          <p:cNvSpPr/>
          <p:nvPr/>
        </p:nvSpPr>
        <p:spPr>
          <a:xfrm>
            <a:off x="14640687" y="7641439"/>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795339" y="-1398441"/>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4922149" y="73928"/>
            <a:ext cx="2993245" cy="1326646"/>
          </a:xfrm>
          <a:custGeom>
            <a:avLst/>
            <a:gdLst/>
            <a:ahLst/>
            <a:cxnLst/>
            <a:rect l="l" t="t" r="r" b="b"/>
            <a:pathLst>
              <a:path w="2993245" h="1326646">
                <a:moveTo>
                  <a:pt x="0" y="0"/>
                </a:moveTo>
                <a:lnTo>
                  <a:pt x="2993244" y="0"/>
                </a:lnTo>
                <a:lnTo>
                  <a:pt x="2993244" y="1326645"/>
                </a:lnTo>
                <a:lnTo>
                  <a:pt x="0" y="1326645"/>
                </a:lnTo>
                <a:lnTo>
                  <a:pt x="0" y="0"/>
                </a:lnTo>
                <a:close/>
              </a:path>
            </a:pathLst>
          </a:custGeom>
          <a:blipFill>
            <a:blip r:embed="rId5"/>
            <a:stretch>
              <a:fillRect/>
            </a:stretch>
          </a:blipFill>
        </p:spPr>
      </p:sp>
      <p:sp>
        <p:nvSpPr>
          <p:cNvPr id="7" name="Freeform 7"/>
          <p:cNvSpPr/>
          <p:nvPr/>
        </p:nvSpPr>
        <p:spPr>
          <a:xfrm>
            <a:off x="519663" y="487198"/>
            <a:ext cx="2778051" cy="771430"/>
          </a:xfrm>
          <a:custGeom>
            <a:avLst/>
            <a:gdLst/>
            <a:ahLst/>
            <a:cxnLst/>
            <a:rect l="l" t="t" r="r" b="b"/>
            <a:pathLst>
              <a:path w="2778051" h="771430">
                <a:moveTo>
                  <a:pt x="0" y="0"/>
                </a:moveTo>
                <a:lnTo>
                  <a:pt x="2778051" y="0"/>
                </a:lnTo>
                <a:lnTo>
                  <a:pt x="2778051" y="771430"/>
                </a:lnTo>
                <a:lnTo>
                  <a:pt x="0" y="771430"/>
                </a:lnTo>
                <a:lnTo>
                  <a:pt x="0" y="0"/>
                </a:lnTo>
                <a:close/>
              </a:path>
            </a:pathLst>
          </a:custGeom>
          <a:blipFill>
            <a:blip r:embed="rId6"/>
            <a:stretch>
              <a:fillRect t="-4017" b="-4017"/>
            </a:stretch>
          </a:blipFill>
        </p:spPr>
      </p:sp>
      <p:grpSp>
        <p:nvGrpSpPr>
          <p:cNvPr id="8" name="Group 8"/>
          <p:cNvGrpSpPr/>
          <p:nvPr/>
        </p:nvGrpSpPr>
        <p:grpSpPr>
          <a:xfrm>
            <a:off x="7921698" y="282368"/>
            <a:ext cx="2980852" cy="1320400"/>
            <a:chOff x="0" y="0"/>
            <a:chExt cx="3974470" cy="1760534"/>
          </a:xfrm>
        </p:grpSpPr>
        <p:sp>
          <p:nvSpPr>
            <p:cNvPr id="9" name="Freeform 9"/>
            <p:cNvSpPr/>
            <p:nvPr/>
          </p:nvSpPr>
          <p:spPr>
            <a:xfrm>
              <a:off x="0" y="0"/>
              <a:ext cx="3974470" cy="1760534"/>
            </a:xfrm>
            <a:custGeom>
              <a:avLst/>
              <a:gdLst/>
              <a:ahLst/>
              <a:cxnLst/>
              <a:rect l="l" t="t" r="r" b="b"/>
              <a:pathLst>
                <a:path w="3974470" h="1760534">
                  <a:moveTo>
                    <a:pt x="0" y="0"/>
                  </a:moveTo>
                  <a:lnTo>
                    <a:pt x="3974470" y="0"/>
                  </a:lnTo>
                  <a:lnTo>
                    <a:pt x="3974470" y="1760534"/>
                  </a:lnTo>
                  <a:lnTo>
                    <a:pt x="0" y="1760534"/>
                  </a:lnTo>
                  <a:lnTo>
                    <a:pt x="0" y="0"/>
                  </a:lnTo>
                  <a:close/>
                </a:path>
              </a:pathLst>
            </a:custGeom>
            <a:blipFill>
              <a:blip r:embed="rId7"/>
              <a:stretch>
                <a:fillRect t="-58290" b="-67463"/>
              </a:stretch>
            </a:blipFill>
          </p:spPr>
        </p:sp>
        <p:sp>
          <p:nvSpPr>
            <p:cNvPr id="10" name="TextBox 10"/>
            <p:cNvSpPr txBox="1"/>
            <p:nvPr/>
          </p:nvSpPr>
          <p:spPr>
            <a:xfrm>
              <a:off x="1242783" y="1194302"/>
              <a:ext cx="2558108" cy="125627"/>
            </a:xfrm>
            <a:prstGeom prst="rect">
              <a:avLst/>
            </a:prstGeom>
          </p:spPr>
          <p:txBody>
            <a:bodyPr lIns="0" tIns="0" rIns="0" bIns="0" rtlCol="0" anchor="t">
              <a:spAutoFit/>
            </a:bodyPr>
            <a:lstStyle/>
            <a:p>
              <a:pPr algn="ctr">
                <a:lnSpc>
                  <a:spcPts val="794"/>
                </a:lnSpc>
              </a:pPr>
              <a:r>
                <a:rPr lang="en-US" sz="584" spc="23">
                  <a:solidFill>
                    <a:srgbClr val="FFFFFF"/>
                  </a:solidFill>
                  <a:latin typeface="Kumar One"/>
                  <a:ea typeface="Kumar One"/>
                  <a:cs typeface="Kumar One"/>
                  <a:sym typeface="Kumar One"/>
                </a:rPr>
                <a:t>UNLEASH THE CODER INSIDE YOU</a:t>
              </a:r>
            </a:p>
          </p:txBody>
        </p:sp>
      </p:grpSp>
      <p:pic>
        <p:nvPicPr>
          <p:cNvPr id="12" name="Picture 11">
            <a:extLst>
              <a:ext uri="{FF2B5EF4-FFF2-40B4-BE49-F238E27FC236}">
                <a16:creationId xmlns:a16="http://schemas.microsoft.com/office/drawing/2014/main" id="{5312A4F9-91E6-4392-9CDF-7B60960F2F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88" y="2657070"/>
            <a:ext cx="3022600" cy="6750474"/>
          </a:xfrm>
          <a:prstGeom prst="rect">
            <a:avLst/>
          </a:prstGeom>
        </p:spPr>
      </p:pic>
      <p:pic>
        <p:nvPicPr>
          <p:cNvPr id="14" name="Picture 13">
            <a:extLst>
              <a:ext uri="{FF2B5EF4-FFF2-40B4-BE49-F238E27FC236}">
                <a16:creationId xmlns:a16="http://schemas.microsoft.com/office/drawing/2014/main" id="{566DB1BA-3BAB-4571-8EC7-95CC74ACA9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3895" y="2625087"/>
            <a:ext cx="3060546" cy="6835221"/>
          </a:xfrm>
          <a:prstGeom prst="rect">
            <a:avLst/>
          </a:prstGeom>
        </p:spPr>
      </p:pic>
      <p:pic>
        <p:nvPicPr>
          <p:cNvPr id="16" name="Picture 15">
            <a:extLst>
              <a:ext uri="{FF2B5EF4-FFF2-40B4-BE49-F238E27FC236}">
                <a16:creationId xmlns:a16="http://schemas.microsoft.com/office/drawing/2014/main" id="{29F11FF8-7119-44CD-A84F-53AF0E7AAE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66552" y="2608623"/>
            <a:ext cx="3060546" cy="6835220"/>
          </a:xfrm>
          <a:prstGeom prst="rect">
            <a:avLst/>
          </a:prstGeom>
        </p:spPr>
      </p:pic>
      <p:pic>
        <p:nvPicPr>
          <p:cNvPr id="18" name="Picture 17">
            <a:extLst>
              <a:ext uri="{FF2B5EF4-FFF2-40B4-BE49-F238E27FC236}">
                <a16:creationId xmlns:a16="http://schemas.microsoft.com/office/drawing/2014/main" id="{593CC6DA-A061-424B-953A-B66405E186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597224" y="2552210"/>
            <a:ext cx="3060545" cy="6835217"/>
          </a:xfrm>
          <a:prstGeom prst="rect">
            <a:avLst/>
          </a:prstGeom>
        </p:spPr>
      </p:pic>
      <p:pic>
        <p:nvPicPr>
          <p:cNvPr id="20" name="Picture 19">
            <a:extLst>
              <a:ext uri="{FF2B5EF4-FFF2-40B4-BE49-F238E27FC236}">
                <a16:creationId xmlns:a16="http://schemas.microsoft.com/office/drawing/2014/main" id="{C5DEEF45-CC42-4411-BF19-6612EDA761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85489" y="2625087"/>
            <a:ext cx="3060546" cy="68352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432" y="-28236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US" dirty="0"/>
          </a:p>
        </p:txBody>
      </p:sp>
      <p:sp>
        <p:nvSpPr>
          <p:cNvPr id="4" name="Freeform 4"/>
          <p:cNvSpPr/>
          <p:nvPr/>
        </p:nvSpPr>
        <p:spPr>
          <a:xfrm>
            <a:off x="14640687" y="7641439"/>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795339" y="-1398441"/>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4922149" y="73928"/>
            <a:ext cx="2993245" cy="1326646"/>
          </a:xfrm>
          <a:custGeom>
            <a:avLst/>
            <a:gdLst/>
            <a:ahLst/>
            <a:cxnLst/>
            <a:rect l="l" t="t" r="r" b="b"/>
            <a:pathLst>
              <a:path w="2993245" h="1326646">
                <a:moveTo>
                  <a:pt x="0" y="0"/>
                </a:moveTo>
                <a:lnTo>
                  <a:pt x="2993244" y="0"/>
                </a:lnTo>
                <a:lnTo>
                  <a:pt x="2993244" y="1326645"/>
                </a:lnTo>
                <a:lnTo>
                  <a:pt x="0" y="1326645"/>
                </a:lnTo>
                <a:lnTo>
                  <a:pt x="0" y="0"/>
                </a:lnTo>
                <a:close/>
              </a:path>
            </a:pathLst>
          </a:custGeom>
          <a:blipFill>
            <a:blip r:embed="rId5"/>
            <a:stretch>
              <a:fillRect/>
            </a:stretch>
          </a:blipFill>
        </p:spPr>
      </p:sp>
      <p:sp>
        <p:nvSpPr>
          <p:cNvPr id="7" name="Freeform 7"/>
          <p:cNvSpPr/>
          <p:nvPr/>
        </p:nvSpPr>
        <p:spPr>
          <a:xfrm>
            <a:off x="519663" y="487198"/>
            <a:ext cx="2778051" cy="771430"/>
          </a:xfrm>
          <a:custGeom>
            <a:avLst/>
            <a:gdLst/>
            <a:ahLst/>
            <a:cxnLst/>
            <a:rect l="l" t="t" r="r" b="b"/>
            <a:pathLst>
              <a:path w="2778051" h="771430">
                <a:moveTo>
                  <a:pt x="0" y="0"/>
                </a:moveTo>
                <a:lnTo>
                  <a:pt x="2778051" y="0"/>
                </a:lnTo>
                <a:lnTo>
                  <a:pt x="2778051" y="771430"/>
                </a:lnTo>
                <a:lnTo>
                  <a:pt x="0" y="771430"/>
                </a:lnTo>
                <a:lnTo>
                  <a:pt x="0" y="0"/>
                </a:lnTo>
                <a:close/>
              </a:path>
            </a:pathLst>
          </a:custGeom>
          <a:blipFill>
            <a:blip r:embed="rId6"/>
            <a:stretch>
              <a:fillRect t="-4017" b="-4017"/>
            </a:stretch>
          </a:blipFill>
        </p:spPr>
      </p:sp>
      <p:grpSp>
        <p:nvGrpSpPr>
          <p:cNvPr id="8" name="Group 8"/>
          <p:cNvGrpSpPr/>
          <p:nvPr/>
        </p:nvGrpSpPr>
        <p:grpSpPr>
          <a:xfrm>
            <a:off x="7921698" y="282368"/>
            <a:ext cx="2980852" cy="1320400"/>
            <a:chOff x="0" y="0"/>
            <a:chExt cx="3974470" cy="1760534"/>
          </a:xfrm>
        </p:grpSpPr>
        <p:sp>
          <p:nvSpPr>
            <p:cNvPr id="9" name="Freeform 9"/>
            <p:cNvSpPr/>
            <p:nvPr/>
          </p:nvSpPr>
          <p:spPr>
            <a:xfrm>
              <a:off x="0" y="0"/>
              <a:ext cx="3974470" cy="1760534"/>
            </a:xfrm>
            <a:custGeom>
              <a:avLst/>
              <a:gdLst/>
              <a:ahLst/>
              <a:cxnLst/>
              <a:rect l="l" t="t" r="r" b="b"/>
              <a:pathLst>
                <a:path w="3974470" h="1760534">
                  <a:moveTo>
                    <a:pt x="0" y="0"/>
                  </a:moveTo>
                  <a:lnTo>
                    <a:pt x="3974470" y="0"/>
                  </a:lnTo>
                  <a:lnTo>
                    <a:pt x="3974470" y="1760534"/>
                  </a:lnTo>
                  <a:lnTo>
                    <a:pt x="0" y="1760534"/>
                  </a:lnTo>
                  <a:lnTo>
                    <a:pt x="0" y="0"/>
                  </a:lnTo>
                  <a:close/>
                </a:path>
              </a:pathLst>
            </a:custGeom>
            <a:blipFill>
              <a:blip r:embed="rId7"/>
              <a:stretch>
                <a:fillRect t="-58290" b="-67463"/>
              </a:stretch>
            </a:blipFill>
          </p:spPr>
        </p:sp>
        <p:sp>
          <p:nvSpPr>
            <p:cNvPr id="10" name="TextBox 10"/>
            <p:cNvSpPr txBox="1"/>
            <p:nvPr/>
          </p:nvSpPr>
          <p:spPr>
            <a:xfrm>
              <a:off x="1242783" y="1194302"/>
              <a:ext cx="2558108" cy="125627"/>
            </a:xfrm>
            <a:prstGeom prst="rect">
              <a:avLst/>
            </a:prstGeom>
          </p:spPr>
          <p:txBody>
            <a:bodyPr lIns="0" tIns="0" rIns="0" bIns="0" rtlCol="0" anchor="t">
              <a:spAutoFit/>
            </a:bodyPr>
            <a:lstStyle/>
            <a:p>
              <a:pPr algn="ctr">
                <a:lnSpc>
                  <a:spcPts val="794"/>
                </a:lnSpc>
              </a:pPr>
              <a:r>
                <a:rPr lang="en-US" sz="584" spc="23">
                  <a:solidFill>
                    <a:srgbClr val="FFFFFF"/>
                  </a:solidFill>
                  <a:latin typeface="Kumar One"/>
                  <a:ea typeface="Kumar One"/>
                  <a:cs typeface="Kumar One"/>
                  <a:sym typeface="Kumar One"/>
                </a:rPr>
                <a:t>UNLEASH THE CODER INSIDE YOU</a:t>
              </a:r>
            </a:p>
          </p:txBody>
        </p:sp>
      </p:grpSp>
      <p:sp>
        <p:nvSpPr>
          <p:cNvPr id="23" name="TextBox 22">
            <a:extLst>
              <a:ext uri="{FF2B5EF4-FFF2-40B4-BE49-F238E27FC236}">
                <a16:creationId xmlns:a16="http://schemas.microsoft.com/office/drawing/2014/main" id="{26A3A5CF-23FB-4E0A-9EDE-038C553243C3}"/>
              </a:ext>
            </a:extLst>
          </p:cNvPr>
          <p:cNvSpPr txBox="1"/>
          <p:nvPr/>
        </p:nvSpPr>
        <p:spPr>
          <a:xfrm>
            <a:off x="990601" y="1665408"/>
            <a:ext cx="14368104" cy="707886"/>
          </a:xfrm>
          <a:prstGeom prst="rect">
            <a:avLst/>
          </a:prstGeom>
          <a:noFill/>
        </p:spPr>
        <p:txBody>
          <a:bodyPr wrap="square" rtlCol="0">
            <a:spAutoFit/>
          </a:bodyPr>
          <a:lstStyle/>
          <a:p>
            <a:r>
              <a:rPr lang="en-US" sz="4000" dirty="0">
                <a:solidFill>
                  <a:schemeClr val="bg1">
                    <a:lumMod val="85000"/>
                  </a:schemeClr>
                </a:solidFill>
                <a:latin typeface="League Spartan" panose="020B0604020202020204" charset="0"/>
              </a:rPr>
              <a:t> VIRTUAL  REALITY  &amp;  GAMEFIED VERSION</a:t>
            </a:r>
          </a:p>
        </p:txBody>
      </p:sp>
      <p:grpSp>
        <p:nvGrpSpPr>
          <p:cNvPr id="17" name="Group 8">
            <a:extLst>
              <a:ext uri="{FF2B5EF4-FFF2-40B4-BE49-F238E27FC236}">
                <a16:creationId xmlns:a16="http://schemas.microsoft.com/office/drawing/2014/main" id="{EF040346-C77D-4B36-8C32-3FEE4C62C069}"/>
              </a:ext>
            </a:extLst>
          </p:cNvPr>
          <p:cNvGrpSpPr/>
          <p:nvPr/>
        </p:nvGrpSpPr>
        <p:grpSpPr>
          <a:xfrm>
            <a:off x="676789" y="2812078"/>
            <a:ext cx="5164293" cy="3174986"/>
            <a:chOff x="0" y="0"/>
            <a:chExt cx="862722" cy="625728"/>
          </a:xfrm>
        </p:grpSpPr>
        <p:sp>
          <p:nvSpPr>
            <p:cNvPr id="19" name="Freeform 9">
              <a:extLst>
                <a:ext uri="{FF2B5EF4-FFF2-40B4-BE49-F238E27FC236}">
                  <a16:creationId xmlns:a16="http://schemas.microsoft.com/office/drawing/2014/main" id="{7793B0AD-D044-47FF-90AF-CBBD78205C5C}"/>
                </a:ext>
              </a:extLst>
            </p:cNvPr>
            <p:cNvSpPr/>
            <p:nvPr/>
          </p:nvSpPr>
          <p:spPr>
            <a:xfrm>
              <a:off x="0" y="0"/>
              <a:ext cx="862722" cy="625728"/>
            </a:xfrm>
            <a:custGeom>
              <a:avLst/>
              <a:gdLst/>
              <a:ahLst/>
              <a:cxnLst/>
              <a:rect l="l" t="t" r="r" b="b"/>
              <a:pathLst>
                <a:path w="862722" h="625728">
                  <a:moveTo>
                    <a:pt x="0" y="0"/>
                  </a:moveTo>
                  <a:lnTo>
                    <a:pt x="862722" y="0"/>
                  </a:lnTo>
                  <a:lnTo>
                    <a:pt x="862722" y="625728"/>
                  </a:lnTo>
                  <a:lnTo>
                    <a:pt x="0" y="625728"/>
                  </a:lnTo>
                  <a:close/>
                </a:path>
              </a:pathLst>
            </a:custGeom>
            <a:blipFill>
              <a:blip r:embed="rId8"/>
              <a:stretch>
                <a:fillRect l="-17274" r="-17274" b="-4348"/>
              </a:stretch>
            </a:blipFill>
            <a:ln w="38100" cap="sq">
              <a:solidFill>
                <a:srgbClr val="E5D5A1"/>
              </a:solidFill>
              <a:prstDash val="solid"/>
              <a:miter/>
            </a:ln>
          </p:spPr>
        </p:sp>
      </p:grpSp>
      <p:grpSp>
        <p:nvGrpSpPr>
          <p:cNvPr id="21" name="Group 10">
            <a:extLst>
              <a:ext uri="{FF2B5EF4-FFF2-40B4-BE49-F238E27FC236}">
                <a16:creationId xmlns:a16="http://schemas.microsoft.com/office/drawing/2014/main" id="{BF4D33FF-0771-42A9-A0E6-F23B9218073B}"/>
              </a:ext>
            </a:extLst>
          </p:cNvPr>
          <p:cNvGrpSpPr/>
          <p:nvPr/>
        </p:nvGrpSpPr>
        <p:grpSpPr>
          <a:xfrm>
            <a:off x="6517870" y="2748260"/>
            <a:ext cx="4951751" cy="3178406"/>
            <a:chOff x="0" y="0"/>
            <a:chExt cx="869508" cy="625728"/>
          </a:xfrm>
        </p:grpSpPr>
        <p:sp>
          <p:nvSpPr>
            <p:cNvPr id="24" name="Freeform 11">
              <a:extLst>
                <a:ext uri="{FF2B5EF4-FFF2-40B4-BE49-F238E27FC236}">
                  <a16:creationId xmlns:a16="http://schemas.microsoft.com/office/drawing/2014/main" id="{BD5C76B2-E3C7-4EC4-83ED-FDB21C0E0A19}"/>
                </a:ext>
              </a:extLst>
            </p:cNvPr>
            <p:cNvSpPr/>
            <p:nvPr/>
          </p:nvSpPr>
          <p:spPr>
            <a:xfrm>
              <a:off x="0" y="0"/>
              <a:ext cx="869508" cy="625728"/>
            </a:xfrm>
            <a:custGeom>
              <a:avLst/>
              <a:gdLst/>
              <a:ahLst/>
              <a:cxnLst/>
              <a:rect l="l" t="t" r="r" b="b"/>
              <a:pathLst>
                <a:path w="869508" h="625728">
                  <a:moveTo>
                    <a:pt x="0" y="0"/>
                  </a:moveTo>
                  <a:lnTo>
                    <a:pt x="869508" y="0"/>
                  </a:lnTo>
                  <a:lnTo>
                    <a:pt x="869508" y="625728"/>
                  </a:lnTo>
                  <a:lnTo>
                    <a:pt x="0" y="625728"/>
                  </a:lnTo>
                  <a:close/>
                </a:path>
              </a:pathLst>
            </a:custGeom>
            <a:blipFill>
              <a:blip r:embed="rId9"/>
              <a:stretch>
                <a:fillRect l="-17898" r="-17898" b="-6144"/>
              </a:stretch>
            </a:blipFill>
            <a:ln w="38100" cap="sq">
              <a:solidFill>
                <a:srgbClr val="E5D5A1"/>
              </a:solidFill>
              <a:prstDash val="solid"/>
              <a:miter/>
            </a:ln>
          </p:spPr>
          <p:txBody>
            <a:bodyPr/>
            <a:lstStyle/>
            <a:p>
              <a:endParaRPr lang="en-US" dirty="0"/>
            </a:p>
          </p:txBody>
        </p:sp>
      </p:grpSp>
      <p:grpSp>
        <p:nvGrpSpPr>
          <p:cNvPr id="25" name="Group 15">
            <a:extLst>
              <a:ext uri="{FF2B5EF4-FFF2-40B4-BE49-F238E27FC236}">
                <a16:creationId xmlns:a16="http://schemas.microsoft.com/office/drawing/2014/main" id="{35071C65-17E1-4A0D-B743-39D34DD104C7}"/>
              </a:ext>
            </a:extLst>
          </p:cNvPr>
          <p:cNvGrpSpPr/>
          <p:nvPr/>
        </p:nvGrpSpPr>
        <p:grpSpPr>
          <a:xfrm>
            <a:off x="12129980" y="2676228"/>
            <a:ext cx="5158506" cy="3178406"/>
            <a:chOff x="0" y="0"/>
            <a:chExt cx="812800" cy="431731"/>
          </a:xfrm>
        </p:grpSpPr>
        <p:sp>
          <p:nvSpPr>
            <p:cNvPr id="26" name="Freeform 16">
              <a:extLst>
                <a:ext uri="{FF2B5EF4-FFF2-40B4-BE49-F238E27FC236}">
                  <a16:creationId xmlns:a16="http://schemas.microsoft.com/office/drawing/2014/main" id="{50EE8082-9009-495A-BA1A-285468681EF4}"/>
                </a:ext>
              </a:extLst>
            </p:cNvPr>
            <p:cNvSpPr/>
            <p:nvPr/>
          </p:nvSpPr>
          <p:spPr>
            <a:xfrm>
              <a:off x="0" y="0"/>
              <a:ext cx="812800" cy="431731"/>
            </a:xfrm>
            <a:custGeom>
              <a:avLst/>
              <a:gdLst/>
              <a:ahLst/>
              <a:cxnLst/>
              <a:rect l="l" t="t" r="r" b="b"/>
              <a:pathLst>
                <a:path w="812800" h="431731">
                  <a:moveTo>
                    <a:pt x="0" y="0"/>
                  </a:moveTo>
                  <a:lnTo>
                    <a:pt x="812800" y="0"/>
                  </a:lnTo>
                  <a:lnTo>
                    <a:pt x="812800" y="431731"/>
                  </a:lnTo>
                  <a:lnTo>
                    <a:pt x="0" y="431731"/>
                  </a:lnTo>
                  <a:close/>
                </a:path>
              </a:pathLst>
            </a:custGeom>
            <a:blipFill>
              <a:blip r:embed="rId10"/>
              <a:stretch>
                <a:fillRect t="-865" b="-5033"/>
              </a:stretch>
            </a:blipFill>
            <a:ln w="114300" cap="sq">
              <a:solidFill>
                <a:srgbClr val="675549"/>
              </a:solidFill>
              <a:prstDash val="solid"/>
              <a:miter/>
            </a:ln>
          </p:spPr>
        </p:sp>
      </p:grpSp>
      <p:pic>
        <p:nvPicPr>
          <p:cNvPr id="12" name="Picture 11">
            <a:extLst>
              <a:ext uri="{FF2B5EF4-FFF2-40B4-BE49-F238E27FC236}">
                <a16:creationId xmlns:a16="http://schemas.microsoft.com/office/drawing/2014/main" id="{ACA8CEE1-AAAC-4424-8CA6-7AEFDF83F9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8200" y="6459479"/>
            <a:ext cx="5306354" cy="3011356"/>
          </a:xfrm>
          <a:prstGeom prst="rect">
            <a:avLst/>
          </a:prstGeom>
        </p:spPr>
      </p:pic>
      <p:pic>
        <p:nvPicPr>
          <p:cNvPr id="15" name="Picture 14">
            <a:extLst>
              <a:ext uri="{FF2B5EF4-FFF2-40B4-BE49-F238E27FC236}">
                <a16:creationId xmlns:a16="http://schemas.microsoft.com/office/drawing/2014/main" id="{CC60D199-A844-429B-9680-890FF0415BC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68124" y="6357170"/>
            <a:ext cx="4951752" cy="3178406"/>
          </a:xfrm>
          <a:prstGeom prst="rect">
            <a:avLst/>
          </a:prstGeom>
        </p:spPr>
      </p:pic>
      <p:pic>
        <p:nvPicPr>
          <p:cNvPr id="28" name="Picture 27">
            <a:extLst>
              <a:ext uri="{FF2B5EF4-FFF2-40B4-BE49-F238E27FC236}">
                <a16:creationId xmlns:a16="http://schemas.microsoft.com/office/drawing/2014/main" id="{91FB7ACD-8C42-4A6B-9E75-763962A52A6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129764" y="6357169"/>
            <a:ext cx="5486634" cy="3113665"/>
          </a:xfrm>
          <a:prstGeom prst="rect">
            <a:avLst/>
          </a:prstGeom>
        </p:spPr>
      </p:pic>
    </p:spTree>
    <p:extLst>
      <p:ext uri="{BB962C8B-B14F-4D97-AF65-F5344CB8AC3E}">
        <p14:creationId xmlns:p14="http://schemas.microsoft.com/office/powerpoint/2010/main" val="1701367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92" y="-8708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1594476" y="2547115"/>
            <a:ext cx="8634845" cy="452047"/>
          </a:xfrm>
          <a:prstGeom prst="rect">
            <a:avLst/>
          </a:prstGeom>
        </p:spPr>
        <p:txBody>
          <a:bodyPr lIns="0" tIns="0" rIns="0" bIns="0" rtlCol="0" anchor="t">
            <a:spAutoFit/>
          </a:bodyPr>
          <a:lstStyle/>
          <a:p>
            <a:pPr algn="l">
              <a:lnSpc>
                <a:spcPts val="3134"/>
              </a:lnSpc>
            </a:pPr>
            <a:r>
              <a:rPr lang="en-US" sz="4000" dirty="0">
                <a:solidFill>
                  <a:srgbClr val="FFFFFF"/>
                </a:solidFill>
                <a:latin typeface="League Spartan"/>
                <a:ea typeface="League Spartan"/>
                <a:cs typeface="League Spartan"/>
                <a:sym typeface="League Spartan"/>
              </a:rPr>
              <a:t>UNIQUENESS OF THE SOLUTION</a:t>
            </a:r>
          </a:p>
        </p:txBody>
      </p:sp>
      <p:sp>
        <p:nvSpPr>
          <p:cNvPr id="4" name="Freeform 4"/>
          <p:cNvSpPr/>
          <p:nvPr/>
        </p:nvSpPr>
        <p:spPr>
          <a:xfrm>
            <a:off x="14640687" y="7641439"/>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795339" y="-1398441"/>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4922149" y="73928"/>
            <a:ext cx="2993245" cy="1326646"/>
          </a:xfrm>
          <a:custGeom>
            <a:avLst/>
            <a:gdLst/>
            <a:ahLst/>
            <a:cxnLst/>
            <a:rect l="l" t="t" r="r" b="b"/>
            <a:pathLst>
              <a:path w="2993245" h="1326646">
                <a:moveTo>
                  <a:pt x="0" y="0"/>
                </a:moveTo>
                <a:lnTo>
                  <a:pt x="2993244" y="0"/>
                </a:lnTo>
                <a:lnTo>
                  <a:pt x="2993244" y="1326645"/>
                </a:lnTo>
                <a:lnTo>
                  <a:pt x="0" y="1326645"/>
                </a:lnTo>
                <a:lnTo>
                  <a:pt x="0" y="0"/>
                </a:lnTo>
                <a:close/>
              </a:path>
            </a:pathLst>
          </a:custGeom>
          <a:blipFill>
            <a:blip r:embed="rId5"/>
            <a:stretch>
              <a:fillRect/>
            </a:stretch>
          </a:blipFill>
        </p:spPr>
      </p:sp>
      <p:sp>
        <p:nvSpPr>
          <p:cNvPr id="7" name="Freeform 7"/>
          <p:cNvSpPr/>
          <p:nvPr/>
        </p:nvSpPr>
        <p:spPr>
          <a:xfrm>
            <a:off x="519663" y="487198"/>
            <a:ext cx="2778051" cy="771430"/>
          </a:xfrm>
          <a:custGeom>
            <a:avLst/>
            <a:gdLst/>
            <a:ahLst/>
            <a:cxnLst/>
            <a:rect l="l" t="t" r="r" b="b"/>
            <a:pathLst>
              <a:path w="2778051" h="771430">
                <a:moveTo>
                  <a:pt x="0" y="0"/>
                </a:moveTo>
                <a:lnTo>
                  <a:pt x="2778051" y="0"/>
                </a:lnTo>
                <a:lnTo>
                  <a:pt x="2778051" y="771430"/>
                </a:lnTo>
                <a:lnTo>
                  <a:pt x="0" y="771430"/>
                </a:lnTo>
                <a:lnTo>
                  <a:pt x="0" y="0"/>
                </a:lnTo>
                <a:close/>
              </a:path>
            </a:pathLst>
          </a:custGeom>
          <a:blipFill>
            <a:blip r:embed="rId6"/>
            <a:stretch>
              <a:fillRect t="-4017" b="-4017"/>
            </a:stretch>
          </a:blipFill>
        </p:spPr>
      </p:sp>
      <p:grpSp>
        <p:nvGrpSpPr>
          <p:cNvPr id="8" name="Group 8"/>
          <p:cNvGrpSpPr/>
          <p:nvPr/>
        </p:nvGrpSpPr>
        <p:grpSpPr>
          <a:xfrm>
            <a:off x="7921698" y="282368"/>
            <a:ext cx="2980852" cy="1320400"/>
            <a:chOff x="0" y="0"/>
            <a:chExt cx="3974470" cy="1760534"/>
          </a:xfrm>
        </p:grpSpPr>
        <p:sp>
          <p:nvSpPr>
            <p:cNvPr id="9" name="Freeform 9"/>
            <p:cNvSpPr/>
            <p:nvPr/>
          </p:nvSpPr>
          <p:spPr>
            <a:xfrm>
              <a:off x="0" y="0"/>
              <a:ext cx="3974470" cy="1760534"/>
            </a:xfrm>
            <a:custGeom>
              <a:avLst/>
              <a:gdLst/>
              <a:ahLst/>
              <a:cxnLst/>
              <a:rect l="l" t="t" r="r" b="b"/>
              <a:pathLst>
                <a:path w="3974470" h="1760534">
                  <a:moveTo>
                    <a:pt x="0" y="0"/>
                  </a:moveTo>
                  <a:lnTo>
                    <a:pt x="3974470" y="0"/>
                  </a:lnTo>
                  <a:lnTo>
                    <a:pt x="3974470" y="1760534"/>
                  </a:lnTo>
                  <a:lnTo>
                    <a:pt x="0" y="1760534"/>
                  </a:lnTo>
                  <a:lnTo>
                    <a:pt x="0" y="0"/>
                  </a:lnTo>
                  <a:close/>
                </a:path>
              </a:pathLst>
            </a:custGeom>
            <a:blipFill>
              <a:blip r:embed="rId7"/>
              <a:stretch>
                <a:fillRect t="-58290" b="-67463"/>
              </a:stretch>
            </a:blipFill>
          </p:spPr>
        </p:sp>
        <p:sp>
          <p:nvSpPr>
            <p:cNvPr id="10" name="TextBox 10"/>
            <p:cNvSpPr txBox="1"/>
            <p:nvPr/>
          </p:nvSpPr>
          <p:spPr>
            <a:xfrm>
              <a:off x="1242783" y="1194302"/>
              <a:ext cx="2558108" cy="125627"/>
            </a:xfrm>
            <a:prstGeom prst="rect">
              <a:avLst/>
            </a:prstGeom>
          </p:spPr>
          <p:txBody>
            <a:bodyPr lIns="0" tIns="0" rIns="0" bIns="0" rtlCol="0" anchor="t">
              <a:spAutoFit/>
            </a:bodyPr>
            <a:lstStyle/>
            <a:p>
              <a:pPr algn="ctr">
                <a:lnSpc>
                  <a:spcPts val="794"/>
                </a:lnSpc>
              </a:pPr>
              <a:r>
                <a:rPr lang="en-US" sz="584" spc="23">
                  <a:solidFill>
                    <a:srgbClr val="FFFFFF"/>
                  </a:solidFill>
                  <a:latin typeface="Kumar One"/>
                  <a:ea typeface="Kumar One"/>
                  <a:cs typeface="Kumar One"/>
                  <a:sym typeface="Kumar One"/>
                </a:rPr>
                <a:t>UNLEASH THE CODER INSIDE YOU</a:t>
              </a:r>
            </a:p>
          </p:txBody>
        </p:sp>
      </p:grpSp>
      <p:sp>
        <p:nvSpPr>
          <p:cNvPr id="11" name="TextBox 10">
            <a:extLst>
              <a:ext uri="{FF2B5EF4-FFF2-40B4-BE49-F238E27FC236}">
                <a16:creationId xmlns:a16="http://schemas.microsoft.com/office/drawing/2014/main" id="{D43B2619-D4BD-42F8-A330-69A62CDD89C0}"/>
              </a:ext>
            </a:extLst>
          </p:cNvPr>
          <p:cNvSpPr txBox="1"/>
          <p:nvPr/>
        </p:nvSpPr>
        <p:spPr>
          <a:xfrm>
            <a:off x="1594476" y="3797181"/>
            <a:ext cx="16320918" cy="7417415"/>
          </a:xfrm>
          <a:prstGeom prst="rect">
            <a:avLst/>
          </a:prstGeom>
          <a:noFill/>
        </p:spPr>
        <p:txBody>
          <a:bodyPr wrap="square" rtlCol="0">
            <a:spAutoFit/>
          </a:bodyPr>
          <a:lstStyle/>
          <a:p>
            <a:r>
              <a:rPr lang="en-US" sz="2800" b="1" dirty="0">
                <a:solidFill>
                  <a:schemeClr val="bg1">
                    <a:lumMod val="85000"/>
                  </a:schemeClr>
                </a:solidFill>
                <a:latin typeface="League Spartan" panose="020B0604020202020204" charset="0"/>
              </a:rPr>
              <a:t>All-in-One Pet Ecosystem</a:t>
            </a:r>
            <a:endParaRPr lang="en-US" sz="2800" dirty="0">
              <a:solidFill>
                <a:schemeClr val="bg1">
                  <a:lumMod val="85000"/>
                </a:schemeClr>
              </a:solidFill>
              <a:latin typeface="League Spartan" panose="020B0604020202020204" charset="0"/>
            </a:endParaRPr>
          </a:p>
          <a:p>
            <a:r>
              <a:rPr lang="en-US" sz="2800" dirty="0">
                <a:solidFill>
                  <a:schemeClr val="bg1">
                    <a:lumMod val="85000"/>
                  </a:schemeClr>
                </a:solidFill>
                <a:latin typeface="League Spartan" panose="020B0604020202020204" charset="0"/>
              </a:rPr>
              <a:t>Combines </a:t>
            </a:r>
            <a:r>
              <a:rPr lang="en-US" sz="2800" b="1" dirty="0">
                <a:solidFill>
                  <a:schemeClr val="bg1">
                    <a:lumMod val="85000"/>
                  </a:schemeClr>
                </a:solidFill>
                <a:latin typeface="League Spartan" panose="020B0604020202020204" charset="0"/>
              </a:rPr>
              <a:t>pet care tips, training guides, health tracking, feeding schedules</a:t>
            </a:r>
            <a:r>
              <a:rPr lang="en-US" sz="2800" dirty="0">
                <a:solidFill>
                  <a:schemeClr val="bg1">
                    <a:lumMod val="85000"/>
                  </a:schemeClr>
                </a:solidFill>
                <a:latin typeface="League Spartan" panose="020B0604020202020204" charset="0"/>
              </a:rPr>
              <a:t>, and more — all in one place.</a:t>
            </a:r>
          </a:p>
          <a:p>
            <a:endParaRPr lang="en-US" sz="2800" dirty="0">
              <a:solidFill>
                <a:schemeClr val="bg1">
                  <a:lumMod val="85000"/>
                </a:schemeClr>
              </a:solidFill>
              <a:latin typeface="League Spartan" panose="020B0604020202020204" charset="0"/>
            </a:endParaRPr>
          </a:p>
          <a:p>
            <a:r>
              <a:rPr lang="en-US" sz="2800" b="1" dirty="0">
                <a:solidFill>
                  <a:schemeClr val="bg1">
                    <a:lumMod val="85000"/>
                  </a:schemeClr>
                </a:solidFill>
                <a:latin typeface="League Spartan" panose="020B0604020202020204" charset="0"/>
              </a:rPr>
              <a:t>Community-Driven &amp; Breed-Specific</a:t>
            </a:r>
            <a:endParaRPr lang="en-US" sz="2800" dirty="0">
              <a:solidFill>
                <a:schemeClr val="bg1">
                  <a:lumMod val="85000"/>
                </a:schemeClr>
              </a:solidFill>
              <a:latin typeface="League Spartan" panose="020B0604020202020204" charset="0"/>
            </a:endParaRPr>
          </a:p>
          <a:p>
            <a:r>
              <a:rPr lang="en-US" sz="2800" dirty="0">
                <a:solidFill>
                  <a:schemeClr val="bg1">
                    <a:lumMod val="85000"/>
                  </a:schemeClr>
                </a:solidFill>
                <a:latin typeface="League Spartan" panose="020B0604020202020204" charset="0"/>
              </a:rPr>
              <a:t>Offers </a:t>
            </a:r>
            <a:r>
              <a:rPr lang="en-US" sz="2800" b="1" dirty="0">
                <a:solidFill>
                  <a:schemeClr val="bg1">
                    <a:lumMod val="85000"/>
                  </a:schemeClr>
                </a:solidFill>
                <a:latin typeface="League Spartan" panose="020B0604020202020204" charset="0"/>
              </a:rPr>
              <a:t>personalized content</a:t>
            </a:r>
            <a:r>
              <a:rPr lang="en-US" sz="2800" dirty="0">
                <a:solidFill>
                  <a:schemeClr val="bg1">
                    <a:lumMod val="85000"/>
                  </a:schemeClr>
                </a:solidFill>
                <a:latin typeface="League Spartan" panose="020B0604020202020204" charset="0"/>
              </a:rPr>
              <a:t> for different breeds (like Doberman, Beagle, Husky, etc.) and lets users share experiences, tips, and photos.</a:t>
            </a:r>
          </a:p>
          <a:p>
            <a:endParaRPr lang="en-US" sz="2800" b="1" dirty="0">
              <a:solidFill>
                <a:schemeClr val="bg1">
                  <a:lumMod val="85000"/>
                </a:schemeClr>
              </a:solidFill>
              <a:latin typeface="League Spartan" panose="020B0604020202020204" charset="0"/>
            </a:endParaRPr>
          </a:p>
          <a:p>
            <a:r>
              <a:rPr lang="en-US" sz="2800" b="1" dirty="0">
                <a:solidFill>
                  <a:schemeClr val="bg1">
                    <a:lumMod val="85000"/>
                  </a:schemeClr>
                </a:solidFill>
                <a:latin typeface="League Spartan" panose="020B0604020202020204" charset="0"/>
              </a:rPr>
              <a:t>Focus on Pet Wellness &amp; Bonding</a:t>
            </a:r>
            <a:endParaRPr lang="en-US" sz="2800" dirty="0">
              <a:solidFill>
                <a:schemeClr val="bg1">
                  <a:lumMod val="85000"/>
                </a:schemeClr>
              </a:solidFill>
              <a:latin typeface="League Spartan" panose="020B0604020202020204" charset="0"/>
            </a:endParaRPr>
          </a:p>
          <a:p>
            <a:r>
              <a:rPr lang="en-US" sz="2800" dirty="0">
                <a:solidFill>
                  <a:schemeClr val="bg1">
                    <a:lumMod val="85000"/>
                  </a:schemeClr>
                </a:solidFill>
                <a:latin typeface="League Spartan" panose="020B0604020202020204" charset="0"/>
              </a:rPr>
              <a:t>Goes beyond care — encourages </a:t>
            </a:r>
            <a:r>
              <a:rPr lang="en-US" sz="2800" b="1" dirty="0">
                <a:solidFill>
                  <a:schemeClr val="bg1">
                    <a:lumMod val="85000"/>
                  </a:schemeClr>
                </a:solidFill>
                <a:latin typeface="League Spartan" panose="020B0604020202020204" charset="0"/>
              </a:rPr>
              <a:t>emotional bonding, mental stimulation</a:t>
            </a:r>
            <a:r>
              <a:rPr lang="en-US" sz="2800" dirty="0">
                <a:solidFill>
                  <a:schemeClr val="bg1">
                    <a:lumMod val="85000"/>
                  </a:schemeClr>
                </a:solidFill>
                <a:latin typeface="League Spartan" panose="020B0604020202020204" charset="0"/>
              </a:rPr>
              <a:t>, and </a:t>
            </a:r>
            <a:r>
              <a:rPr lang="en-US" sz="2800" b="1" dirty="0">
                <a:solidFill>
                  <a:schemeClr val="bg1">
                    <a:lumMod val="85000"/>
                  </a:schemeClr>
                </a:solidFill>
                <a:latin typeface="League Spartan" panose="020B0604020202020204" charset="0"/>
              </a:rPr>
              <a:t>ethical pet ownership</a:t>
            </a:r>
            <a:r>
              <a:rPr lang="en-US" sz="2800" dirty="0">
                <a:solidFill>
                  <a:schemeClr val="bg1">
                    <a:lumMod val="85000"/>
                  </a:schemeClr>
                </a:solidFill>
                <a:latin typeface="League Spartan" panose="020B0604020202020204" charset="0"/>
              </a:rPr>
              <a:t> through expert advice and fun activities.</a:t>
            </a:r>
          </a:p>
          <a:p>
            <a:endParaRPr lang="en-US" sz="2800" b="1" dirty="0">
              <a:solidFill>
                <a:schemeClr val="bg1">
                  <a:lumMod val="85000"/>
                </a:schemeClr>
              </a:solidFill>
              <a:latin typeface="League Spartan" panose="020B0604020202020204" charset="0"/>
            </a:endParaRPr>
          </a:p>
          <a:p>
            <a:endParaRPr lang="en-US" sz="2800" dirty="0">
              <a:solidFill>
                <a:schemeClr val="bg1">
                  <a:lumMod val="85000"/>
                </a:schemeClr>
              </a:solidFill>
              <a:latin typeface="League Spartan" panose="020B0604020202020204" charset="0"/>
            </a:endParaRPr>
          </a:p>
          <a:p>
            <a:endParaRPr lang="en-US" sz="2800" dirty="0">
              <a:solidFill>
                <a:schemeClr val="bg1">
                  <a:lumMod val="85000"/>
                </a:schemeClr>
              </a:solidFill>
              <a:latin typeface="League Spartan" panose="020B0604020202020204" charset="0"/>
            </a:endParaRPr>
          </a:p>
          <a:p>
            <a:endParaRPr lang="en-US" sz="2800" dirty="0">
              <a:solidFill>
                <a:schemeClr val="bg1">
                  <a:lumMod val="85000"/>
                </a:schemeClr>
              </a:solidFill>
              <a:latin typeface="League Spartan" panose="020B0604020202020204" charset="0"/>
            </a:endParaRPr>
          </a:p>
          <a:p>
            <a:endParaRPr lang="en-US" sz="2800" dirty="0">
              <a:solidFill>
                <a:schemeClr val="bg1">
                  <a:lumMod val="85000"/>
                </a:schemeClr>
              </a:solidFill>
              <a:latin typeface="League Spartan" panose="020B0604020202020204" charset="0"/>
            </a:endParaRPr>
          </a:p>
          <a:p>
            <a:endParaRPr lang="en-US" sz="2800" dirty="0">
              <a:solidFill>
                <a:schemeClr val="bg1">
                  <a:lumMod val="85000"/>
                </a:schemeClr>
              </a:solidFill>
              <a:latin typeface="League Spartan" panose="020B0604020202020204" charset="0"/>
            </a:endParaRPr>
          </a:p>
        </p:txBody>
      </p:sp>
    </p:spTree>
    <p:extLst>
      <p:ext uri="{BB962C8B-B14F-4D97-AF65-F5344CB8AC3E}">
        <p14:creationId xmlns:p14="http://schemas.microsoft.com/office/powerpoint/2010/main" val="325491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24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US" dirty="0"/>
          </a:p>
        </p:txBody>
      </p:sp>
      <p:sp>
        <p:nvSpPr>
          <p:cNvPr id="3" name="TextBox 3"/>
          <p:cNvSpPr txBox="1"/>
          <p:nvPr/>
        </p:nvSpPr>
        <p:spPr>
          <a:xfrm>
            <a:off x="914399" y="2517318"/>
            <a:ext cx="4042064" cy="452047"/>
          </a:xfrm>
          <a:prstGeom prst="rect">
            <a:avLst/>
          </a:prstGeom>
        </p:spPr>
        <p:txBody>
          <a:bodyPr lIns="0" tIns="0" rIns="0" bIns="0" rtlCol="0" anchor="t">
            <a:spAutoFit/>
          </a:bodyPr>
          <a:lstStyle/>
          <a:p>
            <a:pPr algn="l">
              <a:lnSpc>
                <a:spcPts val="3134"/>
              </a:lnSpc>
            </a:pPr>
            <a:r>
              <a:rPr lang="en-US" sz="4000" dirty="0">
                <a:solidFill>
                  <a:srgbClr val="FFFFFF"/>
                </a:solidFill>
                <a:latin typeface="League Spartan"/>
                <a:ea typeface="League Spartan"/>
                <a:cs typeface="League Spartan"/>
                <a:sym typeface="League Spartan"/>
              </a:rPr>
              <a:t>TECH  STACK</a:t>
            </a:r>
          </a:p>
        </p:txBody>
      </p:sp>
      <p:sp>
        <p:nvSpPr>
          <p:cNvPr id="4" name="Freeform 4"/>
          <p:cNvSpPr/>
          <p:nvPr/>
        </p:nvSpPr>
        <p:spPr>
          <a:xfrm>
            <a:off x="14640687" y="7641439"/>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4922149" y="73928"/>
            <a:ext cx="2993245" cy="1326646"/>
          </a:xfrm>
          <a:custGeom>
            <a:avLst/>
            <a:gdLst/>
            <a:ahLst/>
            <a:cxnLst/>
            <a:rect l="l" t="t" r="r" b="b"/>
            <a:pathLst>
              <a:path w="2993245" h="1326646">
                <a:moveTo>
                  <a:pt x="0" y="0"/>
                </a:moveTo>
                <a:lnTo>
                  <a:pt x="2993244" y="0"/>
                </a:lnTo>
                <a:lnTo>
                  <a:pt x="2993244" y="1326645"/>
                </a:lnTo>
                <a:lnTo>
                  <a:pt x="0" y="1326645"/>
                </a:lnTo>
                <a:lnTo>
                  <a:pt x="0" y="0"/>
                </a:lnTo>
                <a:close/>
              </a:path>
            </a:pathLst>
          </a:custGeom>
          <a:blipFill>
            <a:blip r:embed="rId5"/>
            <a:stretch>
              <a:fillRect/>
            </a:stretch>
          </a:blipFill>
        </p:spPr>
      </p:sp>
      <p:sp>
        <p:nvSpPr>
          <p:cNvPr id="7" name="Freeform 7"/>
          <p:cNvSpPr/>
          <p:nvPr/>
        </p:nvSpPr>
        <p:spPr>
          <a:xfrm>
            <a:off x="519663" y="487198"/>
            <a:ext cx="2778051" cy="771430"/>
          </a:xfrm>
          <a:custGeom>
            <a:avLst/>
            <a:gdLst/>
            <a:ahLst/>
            <a:cxnLst/>
            <a:rect l="l" t="t" r="r" b="b"/>
            <a:pathLst>
              <a:path w="2778051" h="771430">
                <a:moveTo>
                  <a:pt x="0" y="0"/>
                </a:moveTo>
                <a:lnTo>
                  <a:pt x="2778051" y="0"/>
                </a:lnTo>
                <a:lnTo>
                  <a:pt x="2778051" y="771430"/>
                </a:lnTo>
                <a:lnTo>
                  <a:pt x="0" y="771430"/>
                </a:lnTo>
                <a:lnTo>
                  <a:pt x="0" y="0"/>
                </a:lnTo>
                <a:close/>
              </a:path>
            </a:pathLst>
          </a:custGeom>
          <a:blipFill>
            <a:blip r:embed="rId6"/>
            <a:stretch>
              <a:fillRect t="-4017" b="-4017"/>
            </a:stretch>
          </a:blipFill>
        </p:spPr>
      </p:sp>
      <p:grpSp>
        <p:nvGrpSpPr>
          <p:cNvPr id="8" name="Group 8"/>
          <p:cNvGrpSpPr/>
          <p:nvPr/>
        </p:nvGrpSpPr>
        <p:grpSpPr>
          <a:xfrm>
            <a:off x="7921698" y="282368"/>
            <a:ext cx="2980852" cy="1320400"/>
            <a:chOff x="0" y="0"/>
            <a:chExt cx="3974470" cy="1760534"/>
          </a:xfrm>
        </p:grpSpPr>
        <p:sp>
          <p:nvSpPr>
            <p:cNvPr id="9" name="Freeform 9"/>
            <p:cNvSpPr/>
            <p:nvPr/>
          </p:nvSpPr>
          <p:spPr>
            <a:xfrm>
              <a:off x="0" y="0"/>
              <a:ext cx="3974470" cy="1760534"/>
            </a:xfrm>
            <a:custGeom>
              <a:avLst/>
              <a:gdLst/>
              <a:ahLst/>
              <a:cxnLst/>
              <a:rect l="l" t="t" r="r" b="b"/>
              <a:pathLst>
                <a:path w="3974470" h="1760534">
                  <a:moveTo>
                    <a:pt x="0" y="0"/>
                  </a:moveTo>
                  <a:lnTo>
                    <a:pt x="3974470" y="0"/>
                  </a:lnTo>
                  <a:lnTo>
                    <a:pt x="3974470" y="1760534"/>
                  </a:lnTo>
                  <a:lnTo>
                    <a:pt x="0" y="1760534"/>
                  </a:lnTo>
                  <a:lnTo>
                    <a:pt x="0" y="0"/>
                  </a:lnTo>
                  <a:close/>
                </a:path>
              </a:pathLst>
            </a:custGeom>
            <a:blipFill>
              <a:blip r:embed="rId7"/>
              <a:stretch>
                <a:fillRect t="-58290" b="-67463"/>
              </a:stretch>
            </a:blipFill>
          </p:spPr>
        </p:sp>
        <p:sp>
          <p:nvSpPr>
            <p:cNvPr id="10" name="TextBox 10"/>
            <p:cNvSpPr txBox="1"/>
            <p:nvPr/>
          </p:nvSpPr>
          <p:spPr>
            <a:xfrm>
              <a:off x="1242783" y="1194302"/>
              <a:ext cx="2558108" cy="125627"/>
            </a:xfrm>
            <a:prstGeom prst="rect">
              <a:avLst/>
            </a:prstGeom>
          </p:spPr>
          <p:txBody>
            <a:bodyPr lIns="0" tIns="0" rIns="0" bIns="0" rtlCol="0" anchor="t">
              <a:spAutoFit/>
            </a:bodyPr>
            <a:lstStyle/>
            <a:p>
              <a:pPr algn="ctr">
                <a:lnSpc>
                  <a:spcPts val="794"/>
                </a:lnSpc>
              </a:pPr>
              <a:r>
                <a:rPr lang="en-US" sz="584" spc="23">
                  <a:solidFill>
                    <a:srgbClr val="FFFFFF"/>
                  </a:solidFill>
                  <a:latin typeface="Kumar One"/>
                  <a:ea typeface="Kumar One"/>
                  <a:cs typeface="Kumar One"/>
                  <a:sym typeface="Kumar One"/>
                </a:rPr>
                <a:t>UNLEASH THE CODER INSIDE YOU</a:t>
              </a:r>
            </a:p>
          </p:txBody>
        </p:sp>
      </p:grpSp>
      <p:sp>
        <p:nvSpPr>
          <p:cNvPr id="11" name="Freeform 5">
            <a:extLst>
              <a:ext uri="{FF2B5EF4-FFF2-40B4-BE49-F238E27FC236}">
                <a16:creationId xmlns:a16="http://schemas.microsoft.com/office/drawing/2014/main" id="{B0A8955B-31BA-4F87-8231-24074859547E}"/>
              </a:ext>
            </a:extLst>
          </p:cNvPr>
          <p:cNvSpPr/>
          <p:nvPr/>
        </p:nvSpPr>
        <p:spPr>
          <a:xfrm rot="10275148">
            <a:off x="-434320" y="-619918"/>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2" name="TextBox 11">
            <a:extLst>
              <a:ext uri="{FF2B5EF4-FFF2-40B4-BE49-F238E27FC236}">
                <a16:creationId xmlns:a16="http://schemas.microsoft.com/office/drawing/2014/main" id="{ABD4B362-63FB-46FF-B161-23DD6FAAC68B}"/>
              </a:ext>
            </a:extLst>
          </p:cNvPr>
          <p:cNvSpPr txBox="1"/>
          <p:nvPr/>
        </p:nvSpPr>
        <p:spPr>
          <a:xfrm>
            <a:off x="914399" y="3543300"/>
            <a:ext cx="11515531" cy="5576527"/>
          </a:xfrm>
          <a:prstGeom prst="rect">
            <a:avLst/>
          </a:prstGeom>
          <a:noFill/>
        </p:spPr>
        <p:txBody>
          <a:bodyPr wrap="square" rtlCol="0">
            <a:spAutoFit/>
          </a:bodyPr>
          <a:lstStyle/>
          <a:p>
            <a:pPr algn="just">
              <a:lnSpc>
                <a:spcPts val="3899"/>
              </a:lnSpc>
            </a:pPr>
            <a:r>
              <a:rPr lang="en-US" sz="3200" b="1" u="sng" dirty="0">
                <a:solidFill>
                  <a:schemeClr val="bg1">
                    <a:lumMod val="85000"/>
                  </a:schemeClr>
                </a:solidFill>
                <a:latin typeface="League Spartan" panose="020B0604020202020204" charset="0"/>
                <a:ea typeface="Brixton Bold"/>
                <a:cs typeface="Brixton Bold"/>
                <a:sym typeface="Brixton Bold"/>
              </a:rPr>
              <a:t>Platform Components</a:t>
            </a:r>
            <a:r>
              <a:rPr lang="en-US" sz="3200" u="sng" dirty="0">
                <a:solidFill>
                  <a:schemeClr val="bg1">
                    <a:lumMod val="85000"/>
                  </a:schemeClr>
                </a:solidFill>
                <a:latin typeface="League Spartan" panose="020B0604020202020204" charset="0"/>
                <a:ea typeface="Brixton"/>
                <a:cs typeface="Brixton"/>
                <a:sym typeface="Brixton"/>
              </a:rPr>
              <a:t>:</a:t>
            </a:r>
          </a:p>
          <a:p>
            <a:pPr algn="just">
              <a:lnSpc>
                <a:spcPts val="3899"/>
              </a:lnSpc>
            </a:pPr>
            <a:endParaRPr lang="en-US" sz="2800" dirty="0">
              <a:solidFill>
                <a:schemeClr val="bg1">
                  <a:lumMod val="85000"/>
                </a:schemeClr>
              </a:solidFill>
              <a:latin typeface="League Spartan" panose="020B0604020202020204" charset="0"/>
              <a:ea typeface="Brixton"/>
              <a:cs typeface="Brixton"/>
              <a:sym typeface="Brixton"/>
            </a:endParaRPr>
          </a:p>
          <a:p>
            <a:pPr algn="just">
              <a:lnSpc>
                <a:spcPts val="3899"/>
              </a:lnSpc>
            </a:pPr>
            <a:r>
              <a:rPr lang="en-US" sz="2800" dirty="0">
                <a:solidFill>
                  <a:schemeClr val="bg1">
                    <a:lumMod val="85000"/>
                  </a:schemeClr>
                </a:solidFill>
                <a:latin typeface="League Spartan" panose="020B0604020202020204" charset="0"/>
                <a:ea typeface="Brixton"/>
                <a:cs typeface="Brixton"/>
                <a:sym typeface="Brixton"/>
              </a:rPr>
              <a:t>•</a:t>
            </a:r>
            <a:r>
              <a:rPr lang="en-US" sz="2800" b="1" dirty="0">
                <a:solidFill>
                  <a:schemeClr val="bg1">
                    <a:lumMod val="85000"/>
                  </a:schemeClr>
                </a:solidFill>
                <a:latin typeface="League Spartan" panose="020B0604020202020204" charset="0"/>
                <a:ea typeface="Brixton Bold"/>
                <a:cs typeface="Brixton Bold"/>
                <a:sym typeface="Brixton Bold"/>
              </a:rPr>
              <a:t>AR Module</a:t>
            </a:r>
            <a:r>
              <a:rPr lang="en-US" sz="2800" dirty="0">
                <a:solidFill>
                  <a:schemeClr val="bg1">
                    <a:lumMod val="85000"/>
                  </a:schemeClr>
                </a:solidFill>
                <a:latin typeface="League Spartan" panose="020B0604020202020204" charset="0"/>
                <a:ea typeface="Brixton"/>
                <a:cs typeface="Brixton"/>
                <a:sym typeface="Brixton"/>
              </a:rPr>
              <a:t>: Mobile-friendly interface for real-world pet interactions.</a:t>
            </a:r>
          </a:p>
          <a:p>
            <a:pPr algn="just">
              <a:lnSpc>
                <a:spcPts val="3899"/>
              </a:lnSpc>
            </a:pPr>
            <a:endParaRPr lang="en-US" sz="2800" dirty="0">
              <a:solidFill>
                <a:schemeClr val="bg1">
                  <a:lumMod val="85000"/>
                </a:schemeClr>
              </a:solidFill>
              <a:latin typeface="League Spartan" panose="020B0604020202020204" charset="0"/>
              <a:ea typeface="Brixton"/>
              <a:cs typeface="Brixton"/>
              <a:sym typeface="Brixton"/>
            </a:endParaRPr>
          </a:p>
          <a:p>
            <a:pPr algn="just">
              <a:lnSpc>
                <a:spcPts val="3899"/>
              </a:lnSpc>
            </a:pPr>
            <a:r>
              <a:rPr lang="en-US" sz="2800" dirty="0">
                <a:solidFill>
                  <a:schemeClr val="bg1">
                    <a:lumMod val="85000"/>
                  </a:schemeClr>
                </a:solidFill>
                <a:latin typeface="League Spartan" panose="020B0604020202020204" charset="0"/>
                <a:ea typeface="Brixton"/>
                <a:cs typeface="Brixton"/>
                <a:sym typeface="Brixton"/>
              </a:rPr>
              <a:t>•</a:t>
            </a:r>
            <a:r>
              <a:rPr lang="en-US" sz="2800" b="1" dirty="0">
                <a:solidFill>
                  <a:schemeClr val="bg1">
                    <a:lumMod val="85000"/>
                  </a:schemeClr>
                </a:solidFill>
                <a:latin typeface="League Spartan" panose="020B0604020202020204" charset="0"/>
                <a:ea typeface="Brixton Bold"/>
                <a:cs typeface="Brixton Bold"/>
                <a:sym typeface="Brixton Bold"/>
              </a:rPr>
              <a:t>VR Environment</a:t>
            </a:r>
            <a:r>
              <a:rPr lang="en-US" sz="2800" dirty="0">
                <a:solidFill>
                  <a:schemeClr val="bg1">
                    <a:lumMod val="85000"/>
                  </a:schemeClr>
                </a:solidFill>
                <a:latin typeface="League Spartan" panose="020B0604020202020204" charset="0"/>
                <a:ea typeface="Brixton"/>
                <a:cs typeface="Brixton"/>
                <a:sym typeface="Brixton"/>
              </a:rPr>
              <a:t>: Immersive spaces for VR headset users.</a:t>
            </a:r>
          </a:p>
          <a:p>
            <a:pPr algn="just">
              <a:lnSpc>
                <a:spcPts val="3899"/>
              </a:lnSpc>
            </a:pPr>
            <a:r>
              <a:rPr lang="en-US" sz="2800" dirty="0">
                <a:solidFill>
                  <a:schemeClr val="bg1">
                    <a:lumMod val="85000"/>
                  </a:schemeClr>
                </a:solidFill>
                <a:latin typeface="League Spartan" panose="020B0604020202020204" charset="0"/>
                <a:ea typeface="Brixton"/>
                <a:cs typeface="Brixton"/>
                <a:sym typeface="Brixton"/>
              </a:rPr>
              <a:t>•</a:t>
            </a:r>
            <a:r>
              <a:rPr lang="en-US" sz="2800" b="1" dirty="0">
                <a:solidFill>
                  <a:schemeClr val="bg1">
                    <a:lumMod val="85000"/>
                  </a:schemeClr>
                </a:solidFill>
                <a:latin typeface="League Spartan" panose="020B0604020202020204" charset="0"/>
                <a:ea typeface="Brixton Bold"/>
                <a:cs typeface="Brixton Bold"/>
                <a:sym typeface="Brixton Bold"/>
              </a:rPr>
              <a:t>Game Engine</a:t>
            </a:r>
            <a:r>
              <a:rPr lang="en-US" sz="2800" dirty="0">
                <a:solidFill>
                  <a:schemeClr val="bg1">
                    <a:lumMod val="85000"/>
                  </a:schemeClr>
                </a:solidFill>
                <a:latin typeface="League Spartan" panose="020B0604020202020204" charset="0"/>
                <a:ea typeface="Brixton"/>
                <a:cs typeface="Brixton"/>
                <a:sym typeface="Brixton"/>
              </a:rPr>
              <a:t>: Unity to support interactive pet experiences.</a:t>
            </a:r>
          </a:p>
          <a:p>
            <a:pPr algn="just">
              <a:lnSpc>
                <a:spcPts val="3899"/>
              </a:lnSpc>
            </a:pPr>
            <a:endParaRPr lang="en-US" sz="2800" dirty="0">
              <a:solidFill>
                <a:schemeClr val="bg1">
                  <a:lumMod val="85000"/>
                </a:schemeClr>
              </a:solidFill>
              <a:latin typeface="League Spartan" panose="020B0604020202020204" charset="0"/>
              <a:ea typeface="Brixton"/>
              <a:cs typeface="Brixton"/>
              <a:sym typeface="Brixton"/>
            </a:endParaRPr>
          </a:p>
          <a:p>
            <a:pPr algn="just">
              <a:lnSpc>
                <a:spcPts val="3899"/>
              </a:lnSpc>
            </a:pPr>
            <a:r>
              <a:rPr lang="en-US" sz="3200" b="1" u="sng" dirty="0">
                <a:solidFill>
                  <a:schemeClr val="bg1">
                    <a:lumMod val="85000"/>
                  </a:schemeClr>
                </a:solidFill>
                <a:latin typeface="League Spartan" panose="020B0604020202020204" charset="0"/>
                <a:ea typeface="Brixton Bold"/>
                <a:cs typeface="Brixton Bold"/>
                <a:sym typeface="Brixton Bold"/>
              </a:rPr>
              <a:t>Backend</a:t>
            </a:r>
            <a:r>
              <a:rPr lang="en-US" sz="3200" u="sng" dirty="0">
                <a:solidFill>
                  <a:schemeClr val="bg1">
                    <a:lumMod val="85000"/>
                  </a:schemeClr>
                </a:solidFill>
                <a:latin typeface="League Spartan" panose="020B0604020202020204" charset="0"/>
                <a:ea typeface="Brixton"/>
                <a:cs typeface="Brixton"/>
                <a:sym typeface="Brixton"/>
              </a:rPr>
              <a:t>:</a:t>
            </a:r>
          </a:p>
          <a:p>
            <a:pPr algn="just">
              <a:lnSpc>
                <a:spcPts val="3899"/>
              </a:lnSpc>
            </a:pPr>
            <a:endParaRPr lang="en-US" sz="2800" dirty="0">
              <a:solidFill>
                <a:schemeClr val="bg1">
                  <a:lumMod val="85000"/>
                </a:schemeClr>
              </a:solidFill>
              <a:latin typeface="League Spartan" panose="020B0604020202020204" charset="0"/>
              <a:ea typeface="Brixton"/>
              <a:cs typeface="Brixton"/>
              <a:sym typeface="Brixton"/>
            </a:endParaRPr>
          </a:p>
          <a:p>
            <a:pPr algn="just">
              <a:lnSpc>
                <a:spcPts val="3899"/>
              </a:lnSpc>
            </a:pPr>
            <a:r>
              <a:rPr lang="en-US" sz="2800" dirty="0">
                <a:solidFill>
                  <a:schemeClr val="bg1">
                    <a:lumMod val="85000"/>
                  </a:schemeClr>
                </a:solidFill>
                <a:latin typeface="League Spartan" panose="020B0604020202020204" charset="0"/>
                <a:ea typeface="Brixton"/>
                <a:cs typeface="Brixton"/>
                <a:sym typeface="Brixton"/>
              </a:rPr>
              <a:t>•C# for the pop ups which deliver information of the pet.</a:t>
            </a:r>
          </a:p>
        </p:txBody>
      </p:sp>
      <p:sp>
        <p:nvSpPr>
          <p:cNvPr id="22" name="Rectangle: Rounded Corners 21">
            <a:extLst>
              <a:ext uri="{FF2B5EF4-FFF2-40B4-BE49-F238E27FC236}">
                <a16:creationId xmlns:a16="http://schemas.microsoft.com/office/drawing/2014/main" id="{5F784457-26F8-49D2-B33E-7AB28B350D32}"/>
              </a:ext>
            </a:extLst>
          </p:cNvPr>
          <p:cNvSpPr/>
          <p:nvPr/>
        </p:nvSpPr>
        <p:spPr>
          <a:xfrm>
            <a:off x="12954000" y="1354659"/>
            <a:ext cx="4812865" cy="84783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3" name="Group 22">
            <a:extLst>
              <a:ext uri="{FF2B5EF4-FFF2-40B4-BE49-F238E27FC236}">
                <a16:creationId xmlns:a16="http://schemas.microsoft.com/office/drawing/2014/main" id="{A2119B83-4210-4ADE-B693-AB16DC521A8E}"/>
              </a:ext>
            </a:extLst>
          </p:cNvPr>
          <p:cNvGrpSpPr/>
          <p:nvPr/>
        </p:nvGrpSpPr>
        <p:grpSpPr>
          <a:xfrm>
            <a:off x="13383356" y="1784378"/>
            <a:ext cx="3990244" cy="7684178"/>
            <a:chOff x="11921075" y="319302"/>
            <a:chExt cx="5945401" cy="9181998"/>
          </a:xfrm>
        </p:grpSpPr>
        <p:grpSp>
          <p:nvGrpSpPr>
            <p:cNvPr id="24" name="Group 23">
              <a:extLst>
                <a:ext uri="{FF2B5EF4-FFF2-40B4-BE49-F238E27FC236}">
                  <a16:creationId xmlns:a16="http://schemas.microsoft.com/office/drawing/2014/main" id="{E81AB288-1EB0-4700-BECC-CDB59C692E3E}"/>
                </a:ext>
              </a:extLst>
            </p:cNvPr>
            <p:cNvGrpSpPr/>
            <p:nvPr/>
          </p:nvGrpSpPr>
          <p:grpSpPr>
            <a:xfrm>
              <a:off x="11921075" y="319302"/>
              <a:ext cx="2133295" cy="2291774"/>
              <a:chOff x="0" y="0"/>
              <a:chExt cx="1228204" cy="1319445"/>
            </a:xfrm>
          </p:grpSpPr>
          <p:sp>
            <p:nvSpPr>
              <p:cNvPr id="31" name="Freeform 14">
                <a:extLst>
                  <a:ext uri="{FF2B5EF4-FFF2-40B4-BE49-F238E27FC236}">
                    <a16:creationId xmlns:a16="http://schemas.microsoft.com/office/drawing/2014/main" id="{581154B9-FF5C-4A1F-845E-8680152077F8}"/>
                  </a:ext>
                </a:extLst>
              </p:cNvPr>
              <p:cNvSpPr/>
              <p:nvPr/>
            </p:nvSpPr>
            <p:spPr>
              <a:xfrm>
                <a:off x="0" y="0"/>
                <a:ext cx="1228204" cy="1319446"/>
              </a:xfrm>
              <a:custGeom>
                <a:avLst/>
                <a:gdLst/>
                <a:ahLst/>
                <a:cxnLst/>
                <a:rect l="l" t="t" r="r" b="b"/>
                <a:pathLst>
                  <a:path w="1228204" h="1319446">
                    <a:moveTo>
                      <a:pt x="0" y="0"/>
                    </a:moveTo>
                    <a:lnTo>
                      <a:pt x="1228204" y="0"/>
                    </a:lnTo>
                    <a:lnTo>
                      <a:pt x="1228204" y="1319446"/>
                    </a:lnTo>
                    <a:lnTo>
                      <a:pt x="0" y="1319446"/>
                    </a:lnTo>
                    <a:close/>
                  </a:path>
                </a:pathLst>
              </a:custGeom>
              <a:blipFill>
                <a:blip r:embed="rId8"/>
                <a:stretch>
                  <a:fillRect l="-3714" r="-3714"/>
                </a:stretch>
              </a:blipFill>
              <a:ln w="114300" cap="sq">
                <a:solidFill>
                  <a:srgbClr val="675549"/>
                </a:solidFill>
                <a:prstDash val="solid"/>
                <a:miter/>
              </a:ln>
            </p:spPr>
          </p:sp>
        </p:grpSp>
        <p:grpSp>
          <p:nvGrpSpPr>
            <p:cNvPr id="25" name="Group 15">
              <a:extLst>
                <a:ext uri="{FF2B5EF4-FFF2-40B4-BE49-F238E27FC236}">
                  <a16:creationId xmlns:a16="http://schemas.microsoft.com/office/drawing/2014/main" id="{7BFB6A92-4709-486D-B849-FBE62C225B86}"/>
                </a:ext>
              </a:extLst>
            </p:cNvPr>
            <p:cNvGrpSpPr/>
            <p:nvPr/>
          </p:nvGrpSpPr>
          <p:grpSpPr>
            <a:xfrm>
              <a:off x="12286702" y="4720621"/>
              <a:ext cx="3055393" cy="1809325"/>
              <a:chOff x="0" y="0"/>
              <a:chExt cx="1555309" cy="921014"/>
            </a:xfrm>
          </p:grpSpPr>
          <p:sp>
            <p:nvSpPr>
              <p:cNvPr id="30" name="Freeform 16">
                <a:extLst>
                  <a:ext uri="{FF2B5EF4-FFF2-40B4-BE49-F238E27FC236}">
                    <a16:creationId xmlns:a16="http://schemas.microsoft.com/office/drawing/2014/main" id="{1428EA6F-8891-42A2-990C-D05604F7D2F3}"/>
                  </a:ext>
                </a:extLst>
              </p:cNvPr>
              <p:cNvSpPr/>
              <p:nvPr/>
            </p:nvSpPr>
            <p:spPr>
              <a:xfrm>
                <a:off x="0" y="0"/>
                <a:ext cx="1555309" cy="921014"/>
              </a:xfrm>
              <a:custGeom>
                <a:avLst/>
                <a:gdLst/>
                <a:ahLst/>
                <a:cxnLst/>
                <a:rect l="l" t="t" r="r" b="b"/>
                <a:pathLst>
                  <a:path w="1555309" h="921014">
                    <a:moveTo>
                      <a:pt x="0" y="0"/>
                    </a:moveTo>
                    <a:lnTo>
                      <a:pt x="1555309" y="0"/>
                    </a:lnTo>
                    <a:lnTo>
                      <a:pt x="1555309" y="921014"/>
                    </a:lnTo>
                    <a:lnTo>
                      <a:pt x="0" y="921014"/>
                    </a:lnTo>
                    <a:close/>
                  </a:path>
                </a:pathLst>
              </a:custGeom>
              <a:blipFill>
                <a:blip r:embed="rId9"/>
                <a:stretch>
                  <a:fillRect t="-6254" b="-6254"/>
                </a:stretch>
              </a:blipFill>
              <a:ln w="114300" cap="sq">
                <a:solidFill>
                  <a:srgbClr val="675549"/>
                </a:solidFill>
                <a:prstDash val="solid"/>
                <a:miter/>
              </a:ln>
            </p:spPr>
          </p:sp>
        </p:grpSp>
        <p:grpSp>
          <p:nvGrpSpPr>
            <p:cNvPr id="26" name="Group 17">
              <a:extLst>
                <a:ext uri="{FF2B5EF4-FFF2-40B4-BE49-F238E27FC236}">
                  <a16:creationId xmlns:a16="http://schemas.microsoft.com/office/drawing/2014/main" id="{C6272870-8EE5-4612-B337-9DCCF02DFB98}"/>
                </a:ext>
              </a:extLst>
            </p:cNvPr>
            <p:cNvGrpSpPr/>
            <p:nvPr/>
          </p:nvGrpSpPr>
          <p:grpSpPr>
            <a:xfrm>
              <a:off x="13980420" y="2798090"/>
              <a:ext cx="3691160" cy="1823796"/>
              <a:chOff x="0" y="0"/>
              <a:chExt cx="1543581" cy="762680"/>
            </a:xfrm>
          </p:grpSpPr>
          <p:sp>
            <p:nvSpPr>
              <p:cNvPr id="29" name="Freeform 18">
                <a:extLst>
                  <a:ext uri="{FF2B5EF4-FFF2-40B4-BE49-F238E27FC236}">
                    <a16:creationId xmlns:a16="http://schemas.microsoft.com/office/drawing/2014/main" id="{99B740EE-D69F-427A-A2A2-486CC191544B}"/>
                  </a:ext>
                </a:extLst>
              </p:cNvPr>
              <p:cNvSpPr/>
              <p:nvPr/>
            </p:nvSpPr>
            <p:spPr>
              <a:xfrm>
                <a:off x="0" y="0"/>
                <a:ext cx="1543581" cy="762680"/>
              </a:xfrm>
              <a:custGeom>
                <a:avLst/>
                <a:gdLst/>
                <a:ahLst/>
                <a:cxnLst/>
                <a:rect l="l" t="t" r="r" b="b"/>
                <a:pathLst>
                  <a:path w="1543581" h="762680">
                    <a:moveTo>
                      <a:pt x="0" y="0"/>
                    </a:moveTo>
                    <a:lnTo>
                      <a:pt x="1543581" y="0"/>
                    </a:lnTo>
                    <a:lnTo>
                      <a:pt x="1543581" y="762680"/>
                    </a:lnTo>
                    <a:lnTo>
                      <a:pt x="0" y="762680"/>
                    </a:lnTo>
                    <a:close/>
                  </a:path>
                </a:pathLst>
              </a:custGeom>
              <a:blipFill>
                <a:blip r:embed="rId10"/>
                <a:stretch>
                  <a:fillRect t="-3970" b="-3970"/>
                </a:stretch>
              </a:blipFill>
              <a:ln w="114300" cap="sq">
                <a:solidFill>
                  <a:srgbClr val="675549"/>
                </a:solidFill>
                <a:prstDash val="solid"/>
                <a:miter/>
              </a:ln>
            </p:spPr>
          </p:sp>
        </p:grpSp>
        <p:grpSp>
          <p:nvGrpSpPr>
            <p:cNvPr id="27" name="Group 19">
              <a:extLst>
                <a:ext uri="{FF2B5EF4-FFF2-40B4-BE49-F238E27FC236}">
                  <a16:creationId xmlns:a16="http://schemas.microsoft.com/office/drawing/2014/main" id="{8E691100-C261-4DF5-AC62-706CE445C172}"/>
                </a:ext>
              </a:extLst>
            </p:cNvPr>
            <p:cNvGrpSpPr/>
            <p:nvPr/>
          </p:nvGrpSpPr>
          <p:grpSpPr>
            <a:xfrm>
              <a:off x="14571774" y="7056200"/>
              <a:ext cx="3294702" cy="2445100"/>
              <a:chOff x="0" y="0"/>
              <a:chExt cx="1555309" cy="1154243"/>
            </a:xfrm>
          </p:grpSpPr>
          <p:sp>
            <p:nvSpPr>
              <p:cNvPr id="28" name="Freeform 20">
                <a:extLst>
                  <a:ext uri="{FF2B5EF4-FFF2-40B4-BE49-F238E27FC236}">
                    <a16:creationId xmlns:a16="http://schemas.microsoft.com/office/drawing/2014/main" id="{7D5E0F59-BB02-48EF-9DEB-D2D2F9EF4315}"/>
                  </a:ext>
                </a:extLst>
              </p:cNvPr>
              <p:cNvSpPr/>
              <p:nvPr/>
            </p:nvSpPr>
            <p:spPr>
              <a:xfrm>
                <a:off x="0" y="0"/>
                <a:ext cx="1555309" cy="1154243"/>
              </a:xfrm>
              <a:custGeom>
                <a:avLst/>
                <a:gdLst/>
                <a:ahLst/>
                <a:cxnLst/>
                <a:rect l="l" t="t" r="r" b="b"/>
                <a:pathLst>
                  <a:path w="1555309" h="1154243">
                    <a:moveTo>
                      <a:pt x="0" y="0"/>
                    </a:moveTo>
                    <a:lnTo>
                      <a:pt x="1555309" y="0"/>
                    </a:lnTo>
                    <a:lnTo>
                      <a:pt x="1555309" y="1154243"/>
                    </a:lnTo>
                    <a:lnTo>
                      <a:pt x="0" y="1154243"/>
                    </a:lnTo>
                    <a:close/>
                  </a:path>
                </a:pathLst>
              </a:custGeom>
              <a:blipFill>
                <a:blip r:embed="rId11"/>
                <a:stretch>
                  <a:fillRect l="-5659" r="-5659"/>
                </a:stretch>
              </a:blipFill>
              <a:ln w="114300" cap="sq">
                <a:solidFill>
                  <a:srgbClr val="675549"/>
                </a:solidFill>
                <a:prstDash val="solid"/>
                <a:miter/>
              </a:ln>
            </p:spPr>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6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1040788" y="1974879"/>
            <a:ext cx="4042064" cy="452047"/>
          </a:xfrm>
          <a:prstGeom prst="rect">
            <a:avLst/>
          </a:prstGeom>
        </p:spPr>
        <p:txBody>
          <a:bodyPr lIns="0" tIns="0" rIns="0" bIns="0" rtlCol="0" anchor="t">
            <a:spAutoFit/>
          </a:bodyPr>
          <a:lstStyle/>
          <a:p>
            <a:pPr algn="l">
              <a:lnSpc>
                <a:spcPts val="3134"/>
              </a:lnSpc>
            </a:pPr>
            <a:r>
              <a:rPr lang="en-US" sz="4000" dirty="0">
                <a:solidFill>
                  <a:srgbClr val="FFFFFF"/>
                </a:solidFill>
                <a:latin typeface="League Spartan"/>
                <a:ea typeface="League Spartan"/>
                <a:cs typeface="League Spartan"/>
                <a:sym typeface="League Spartan"/>
              </a:rPr>
              <a:t>FUTURE SCOPE</a:t>
            </a:r>
          </a:p>
        </p:txBody>
      </p:sp>
      <p:sp>
        <p:nvSpPr>
          <p:cNvPr id="4" name="Freeform 4"/>
          <p:cNvSpPr/>
          <p:nvPr/>
        </p:nvSpPr>
        <p:spPr>
          <a:xfrm>
            <a:off x="14640687" y="7641439"/>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1871512" y="-255724"/>
            <a:ext cx="4697437" cy="4913254"/>
          </a:xfrm>
          <a:custGeom>
            <a:avLst/>
            <a:gdLst/>
            <a:ahLst/>
            <a:cxnLst/>
            <a:rect l="l" t="t" r="r" b="b"/>
            <a:pathLst>
              <a:path w="4697437" h="4913254">
                <a:moveTo>
                  <a:pt x="0" y="0"/>
                </a:moveTo>
                <a:lnTo>
                  <a:pt x="4697438" y="0"/>
                </a:lnTo>
                <a:lnTo>
                  <a:pt x="4697438"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4922149" y="73928"/>
            <a:ext cx="2993245" cy="1326646"/>
          </a:xfrm>
          <a:custGeom>
            <a:avLst/>
            <a:gdLst/>
            <a:ahLst/>
            <a:cxnLst/>
            <a:rect l="l" t="t" r="r" b="b"/>
            <a:pathLst>
              <a:path w="2993245" h="1326646">
                <a:moveTo>
                  <a:pt x="0" y="0"/>
                </a:moveTo>
                <a:lnTo>
                  <a:pt x="2993244" y="0"/>
                </a:lnTo>
                <a:lnTo>
                  <a:pt x="2993244" y="1326645"/>
                </a:lnTo>
                <a:lnTo>
                  <a:pt x="0" y="1326645"/>
                </a:lnTo>
                <a:lnTo>
                  <a:pt x="0" y="0"/>
                </a:lnTo>
                <a:close/>
              </a:path>
            </a:pathLst>
          </a:custGeom>
          <a:blipFill>
            <a:blip r:embed="rId5"/>
            <a:stretch>
              <a:fillRect/>
            </a:stretch>
          </a:blipFill>
        </p:spPr>
      </p:sp>
      <p:sp>
        <p:nvSpPr>
          <p:cNvPr id="7" name="Freeform 7"/>
          <p:cNvSpPr/>
          <p:nvPr/>
        </p:nvSpPr>
        <p:spPr>
          <a:xfrm>
            <a:off x="519663" y="487198"/>
            <a:ext cx="2778051" cy="771430"/>
          </a:xfrm>
          <a:custGeom>
            <a:avLst/>
            <a:gdLst/>
            <a:ahLst/>
            <a:cxnLst/>
            <a:rect l="l" t="t" r="r" b="b"/>
            <a:pathLst>
              <a:path w="2778051" h="771430">
                <a:moveTo>
                  <a:pt x="0" y="0"/>
                </a:moveTo>
                <a:lnTo>
                  <a:pt x="2778051" y="0"/>
                </a:lnTo>
                <a:lnTo>
                  <a:pt x="2778051" y="771430"/>
                </a:lnTo>
                <a:lnTo>
                  <a:pt x="0" y="771430"/>
                </a:lnTo>
                <a:lnTo>
                  <a:pt x="0" y="0"/>
                </a:lnTo>
                <a:close/>
              </a:path>
            </a:pathLst>
          </a:custGeom>
          <a:blipFill>
            <a:blip r:embed="rId6"/>
            <a:stretch>
              <a:fillRect t="-4017" b="-4017"/>
            </a:stretch>
          </a:blipFill>
        </p:spPr>
      </p:sp>
      <p:grpSp>
        <p:nvGrpSpPr>
          <p:cNvPr id="8" name="Group 8"/>
          <p:cNvGrpSpPr/>
          <p:nvPr/>
        </p:nvGrpSpPr>
        <p:grpSpPr>
          <a:xfrm>
            <a:off x="7921698" y="282368"/>
            <a:ext cx="2980852" cy="1320400"/>
            <a:chOff x="0" y="0"/>
            <a:chExt cx="3974470" cy="1760534"/>
          </a:xfrm>
        </p:grpSpPr>
        <p:sp>
          <p:nvSpPr>
            <p:cNvPr id="9" name="Freeform 9"/>
            <p:cNvSpPr/>
            <p:nvPr/>
          </p:nvSpPr>
          <p:spPr>
            <a:xfrm>
              <a:off x="0" y="0"/>
              <a:ext cx="3974470" cy="1760534"/>
            </a:xfrm>
            <a:custGeom>
              <a:avLst/>
              <a:gdLst/>
              <a:ahLst/>
              <a:cxnLst/>
              <a:rect l="l" t="t" r="r" b="b"/>
              <a:pathLst>
                <a:path w="3974470" h="1760534">
                  <a:moveTo>
                    <a:pt x="0" y="0"/>
                  </a:moveTo>
                  <a:lnTo>
                    <a:pt x="3974470" y="0"/>
                  </a:lnTo>
                  <a:lnTo>
                    <a:pt x="3974470" y="1760534"/>
                  </a:lnTo>
                  <a:lnTo>
                    <a:pt x="0" y="1760534"/>
                  </a:lnTo>
                  <a:lnTo>
                    <a:pt x="0" y="0"/>
                  </a:lnTo>
                  <a:close/>
                </a:path>
              </a:pathLst>
            </a:custGeom>
            <a:blipFill>
              <a:blip r:embed="rId7"/>
              <a:stretch>
                <a:fillRect t="-58290" b="-67463"/>
              </a:stretch>
            </a:blipFill>
          </p:spPr>
        </p:sp>
        <p:sp>
          <p:nvSpPr>
            <p:cNvPr id="10" name="TextBox 10"/>
            <p:cNvSpPr txBox="1"/>
            <p:nvPr/>
          </p:nvSpPr>
          <p:spPr>
            <a:xfrm>
              <a:off x="1242783" y="1194302"/>
              <a:ext cx="2558108" cy="125627"/>
            </a:xfrm>
            <a:prstGeom prst="rect">
              <a:avLst/>
            </a:prstGeom>
          </p:spPr>
          <p:txBody>
            <a:bodyPr lIns="0" tIns="0" rIns="0" bIns="0" rtlCol="0" anchor="t">
              <a:spAutoFit/>
            </a:bodyPr>
            <a:lstStyle/>
            <a:p>
              <a:pPr algn="ctr">
                <a:lnSpc>
                  <a:spcPts val="794"/>
                </a:lnSpc>
              </a:pPr>
              <a:r>
                <a:rPr lang="en-US" sz="584" spc="23">
                  <a:solidFill>
                    <a:srgbClr val="FFFFFF"/>
                  </a:solidFill>
                  <a:latin typeface="Kumar One"/>
                  <a:ea typeface="Kumar One"/>
                  <a:cs typeface="Kumar One"/>
                  <a:sym typeface="Kumar One"/>
                </a:rPr>
                <a:t>UNLEASH THE CODER INSIDE YOU</a:t>
              </a:r>
            </a:p>
          </p:txBody>
        </p:sp>
      </p:grpSp>
      <p:pic>
        <p:nvPicPr>
          <p:cNvPr id="11" name="Picture 10">
            <a:extLst>
              <a:ext uri="{FF2B5EF4-FFF2-40B4-BE49-F238E27FC236}">
                <a16:creationId xmlns:a16="http://schemas.microsoft.com/office/drawing/2014/main" id="{1D81B39A-D004-434C-8197-2B180C012FC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37730" y="4633285"/>
            <a:ext cx="9295982" cy="6197320"/>
          </a:xfrm>
          <a:prstGeom prst="rect">
            <a:avLst/>
          </a:prstGeom>
        </p:spPr>
      </p:pic>
      <p:sp>
        <p:nvSpPr>
          <p:cNvPr id="12" name="TextBox 11">
            <a:extLst>
              <a:ext uri="{FF2B5EF4-FFF2-40B4-BE49-F238E27FC236}">
                <a16:creationId xmlns:a16="http://schemas.microsoft.com/office/drawing/2014/main" id="{01328B2F-6B15-4C39-9F68-EB63B760217B}"/>
              </a:ext>
            </a:extLst>
          </p:cNvPr>
          <p:cNvSpPr txBox="1"/>
          <p:nvPr/>
        </p:nvSpPr>
        <p:spPr>
          <a:xfrm>
            <a:off x="990600" y="2644030"/>
            <a:ext cx="11506200" cy="7055778"/>
          </a:xfrm>
          <a:prstGeom prst="rect">
            <a:avLst/>
          </a:prstGeom>
          <a:noFill/>
        </p:spPr>
        <p:txBody>
          <a:bodyPr wrap="square" rtlCol="0">
            <a:spAutoFit/>
          </a:bodyPr>
          <a:lstStyle/>
          <a:p>
            <a:pPr algn="just">
              <a:lnSpc>
                <a:spcPts val="3600"/>
              </a:lnSpc>
            </a:pPr>
            <a:r>
              <a:rPr lang="en-US" sz="2400" b="1" u="sng" dirty="0">
                <a:solidFill>
                  <a:schemeClr val="bg1">
                    <a:lumMod val="85000"/>
                  </a:schemeClr>
                </a:solidFill>
                <a:latin typeface="League Spartan" panose="020B0604020202020204" charset="0"/>
                <a:ea typeface="Brixton Bold"/>
                <a:cs typeface="Brixton Bold"/>
                <a:sym typeface="Brixton Bold"/>
              </a:rPr>
              <a:t>AI-Driven Personalities</a:t>
            </a:r>
            <a:r>
              <a:rPr lang="en-US" sz="2400" u="sng" dirty="0">
                <a:solidFill>
                  <a:schemeClr val="bg1">
                    <a:lumMod val="85000"/>
                  </a:schemeClr>
                </a:solidFill>
                <a:latin typeface="League Spartan" panose="020B0604020202020204" charset="0"/>
                <a:ea typeface="Brixton"/>
                <a:cs typeface="Brixton"/>
                <a:sym typeface="Brixton"/>
              </a:rPr>
              <a:t>:</a:t>
            </a:r>
          </a:p>
          <a:p>
            <a:pPr algn="just">
              <a:lnSpc>
                <a:spcPts val="3600"/>
              </a:lnSpc>
            </a:pPr>
            <a:r>
              <a:rPr lang="en-US" sz="2400" dirty="0">
                <a:solidFill>
                  <a:schemeClr val="bg1">
                    <a:lumMod val="85000"/>
                  </a:schemeClr>
                </a:solidFill>
                <a:latin typeface="League Spartan" panose="020B0604020202020204" charset="0"/>
                <a:ea typeface="Brixton"/>
                <a:cs typeface="Brixton"/>
                <a:sym typeface="Brixton"/>
              </a:rPr>
              <a:t>•Develop AI-based pet personalities that adapt based on interactions and user preferences.</a:t>
            </a:r>
          </a:p>
          <a:p>
            <a:pPr algn="just">
              <a:lnSpc>
                <a:spcPts val="3600"/>
              </a:lnSpc>
            </a:pPr>
            <a:r>
              <a:rPr lang="en-US" sz="2400" b="1" dirty="0">
                <a:solidFill>
                  <a:schemeClr val="bg1">
                    <a:lumMod val="85000"/>
                  </a:schemeClr>
                </a:solidFill>
                <a:latin typeface="League Spartan" panose="020B0604020202020204" charset="0"/>
                <a:ea typeface="Brixton Bold"/>
                <a:cs typeface="Brixton Bold"/>
                <a:sym typeface="Brixton Bold"/>
              </a:rPr>
              <a:t>Expanded Community Features</a:t>
            </a:r>
            <a:r>
              <a:rPr lang="en-US" sz="2400" dirty="0">
                <a:solidFill>
                  <a:schemeClr val="bg1">
                    <a:lumMod val="85000"/>
                  </a:schemeClr>
                </a:solidFill>
                <a:latin typeface="League Spartan" panose="020B0604020202020204" charset="0"/>
                <a:ea typeface="Brixton"/>
                <a:cs typeface="Brixton"/>
                <a:sym typeface="Brixton"/>
              </a:rPr>
              <a:t>:</a:t>
            </a:r>
          </a:p>
          <a:p>
            <a:pPr algn="just">
              <a:lnSpc>
                <a:spcPts val="3600"/>
              </a:lnSpc>
            </a:pPr>
            <a:r>
              <a:rPr lang="en-US" sz="2400" dirty="0">
                <a:solidFill>
                  <a:schemeClr val="bg1">
                    <a:lumMod val="85000"/>
                  </a:schemeClr>
                </a:solidFill>
                <a:latin typeface="League Spartan" panose="020B0604020202020204" charset="0"/>
                <a:ea typeface="Brixton"/>
                <a:cs typeface="Brixton"/>
                <a:sym typeface="Brixton"/>
              </a:rPr>
              <a:t>•Virtual playdates, competitions, and social features for a community-driven experience.</a:t>
            </a:r>
          </a:p>
          <a:p>
            <a:pPr algn="just">
              <a:lnSpc>
                <a:spcPts val="3600"/>
              </a:lnSpc>
            </a:pPr>
            <a:endParaRPr lang="en-US" sz="2400" dirty="0">
              <a:solidFill>
                <a:schemeClr val="bg1">
                  <a:lumMod val="85000"/>
                </a:schemeClr>
              </a:solidFill>
              <a:latin typeface="League Spartan" panose="020B0604020202020204" charset="0"/>
              <a:ea typeface="Brixton"/>
              <a:cs typeface="Brixton"/>
              <a:sym typeface="Brixton"/>
            </a:endParaRPr>
          </a:p>
          <a:p>
            <a:pPr algn="just">
              <a:lnSpc>
                <a:spcPts val="3600"/>
              </a:lnSpc>
            </a:pPr>
            <a:r>
              <a:rPr lang="en-US" sz="2400" b="1" u="sng" dirty="0">
                <a:solidFill>
                  <a:schemeClr val="bg1">
                    <a:lumMod val="85000"/>
                  </a:schemeClr>
                </a:solidFill>
                <a:latin typeface="League Spartan" panose="020B0604020202020204" charset="0"/>
                <a:ea typeface="Brixton Bold"/>
                <a:cs typeface="Brixton Bold"/>
                <a:sym typeface="Brixton Bold"/>
              </a:rPr>
              <a:t>Real-World Integration</a:t>
            </a:r>
            <a:r>
              <a:rPr lang="en-US" sz="2400" u="sng" dirty="0">
                <a:solidFill>
                  <a:schemeClr val="bg1">
                    <a:lumMod val="85000"/>
                  </a:schemeClr>
                </a:solidFill>
                <a:latin typeface="League Spartan" panose="020B0604020202020204" charset="0"/>
                <a:ea typeface="Brixton"/>
                <a:cs typeface="Brixton"/>
                <a:sym typeface="Brixton"/>
              </a:rPr>
              <a:t>:</a:t>
            </a:r>
          </a:p>
          <a:p>
            <a:pPr algn="just">
              <a:lnSpc>
                <a:spcPts val="3600"/>
              </a:lnSpc>
            </a:pPr>
            <a:r>
              <a:rPr lang="en-US" sz="2400" dirty="0">
                <a:solidFill>
                  <a:schemeClr val="bg1">
                    <a:lumMod val="85000"/>
                  </a:schemeClr>
                </a:solidFill>
                <a:latin typeface="League Spartan" panose="020B0604020202020204" charset="0"/>
                <a:ea typeface="Brixton"/>
                <a:cs typeface="Brixton"/>
                <a:sym typeface="Brixton"/>
              </a:rPr>
              <a:t>•Collaboration with pet shelters or stores for users interested in real pet adoption.</a:t>
            </a:r>
          </a:p>
          <a:p>
            <a:pPr algn="just">
              <a:lnSpc>
                <a:spcPts val="3600"/>
              </a:lnSpc>
            </a:pPr>
            <a:r>
              <a:rPr lang="en-US" sz="2400" b="1" dirty="0">
                <a:solidFill>
                  <a:schemeClr val="bg1">
                    <a:lumMod val="85000"/>
                  </a:schemeClr>
                </a:solidFill>
                <a:latin typeface="League Spartan" panose="020B0604020202020204" charset="0"/>
                <a:ea typeface="Brixton Bold"/>
                <a:cs typeface="Brixton Bold"/>
                <a:sym typeface="Brixton Bold"/>
              </a:rPr>
              <a:t>Platform Expansion</a:t>
            </a:r>
            <a:r>
              <a:rPr lang="en-US" sz="2400" dirty="0">
                <a:solidFill>
                  <a:schemeClr val="bg1">
                    <a:lumMod val="85000"/>
                  </a:schemeClr>
                </a:solidFill>
                <a:latin typeface="League Spartan" panose="020B0604020202020204" charset="0"/>
                <a:ea typeface="Brixton"/>
                <a:cs typeface="Brixton"/>
                <a:sym typeface="Brixton"/>
              </a:rPr>
              <a:t>:</a:t>
            </a:r>
          </a:p>
          <a:p>
            <a:pPr algn="just">
              <a:lnSpc>
                <a:spcPts val="3600"/>
              </a:lnSpc>
            </a:pPr>
            <a:r>
              <a:rPr lang="en-US" sz="2400" dirty="0">
                <a:solidFill>
                  <a:schemeClr val="bg1">
                    <a:lumMod val="85000"/>
                  </a:schemeClr>
                </a:solidFill>
                <a:latin typeface="League Spartan" panose="020B0604020202020204" charset="0"/>
                <a:ea typeface="Brixton"/>
                <a:cs typeface="Brixton"/>
                <a:sym typeface="Brixton"/>
              </a:rPr>
              <a:t>•Broaden platform compatibility to include consoles and newer VR devices.</a:t>
            </a:r>
          </a:p>
          <a:p>
            <a:pPr algn="just">
              <a:lnSpc>
                <a:spcPts val="3150"/>
              </a:lnSpc>
            </a:pPr>
            <a:endParaRPr lang="en-US" dirty="0">
              <a:solidFill>
                <a:srgbClr val="F0E0BB"/>
              </a:solidFill>
              <a:latin typeface="Brixton"/>
              <a:ea typeface="Brixton"/>
              <a:cs typeface="Brixton"/>
              <a:sym typeface="Brixton"/>
            </a:endParaRPr>
          </a:p>
          <a:p>
            <a:pPr lvl="0" algn="just">
              <a:lnSpc>
                <a:spcPts val="5099"/>
              </a:lnSpc>
              <a:spcBef>
                <a:spcPct val="0"/>
              </a:spcBef>
            </a:pPr>
            <a:endParaRPr lang="en-US" dirty="0">
              <a:solidFill>
                <a:srgbClr val="F0E0BB"/>
              </a:solidFill>
              <a:latin typeface="Brixton"/>
              <a:ea typeface="Brixton"/>
              <a:cs typeface="Brixton"/>
              <a:sym typeface="Brixto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1274</TotalTime>
  <Words>467</Words>
  <Application>Microsoft Office PowerPoint</Application>
  <PresentationFormat>Custom</PresentationFormat>
  <Paragraphs>64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League Spartan</vt:lpstr>
      <vt:lpstr>Kumar One</vt:lpstr>
      <vt:lpstr>Calibri</vt:lpstr>
      <vt:lpstr>Arial</vt:lpstr>
      <vt:lpstr>Brixton</vt:lpstr>
      <vt:lpstr>Brixton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Xyntra'25 PPT Template</dc:title>
  <dc:creator>swathy</dc:creator>
  <cp:lastModifiedBy>admin</cp:lastModifiedBy>
  <cp:revision>18</cp:revision>
  <dcterms:created xsi:type="dcterms:W3CDTF">2006-08-16T00:00:00Z</dcterms:created>
  <dcterms:modified xsi:type="dcterms:W3CDTF">2025-04-13T04:10:29Z</dcterms:modified>
  <dc:identifier>DAGfcIou47s</dc:identifier>
</cp:coreProperties>
</file>